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9"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84" y="-1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26.10.2012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26.10.2012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26.10.2012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26.10.2012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26.10.2012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32657"/>
            <a:ext cx="7774632" cy="3267794"/>
          </a:xfrm>
        </p:spPr>
        <p:txBody>
          <a:bodyPr>
            <a:normAutofit/>
          </a:bodyPr>
          <a:lstStyle/>
          <a:p>
            <a:r>
              <a:rPr lang="en-US" dirty="0" smtClean="0">
                <a:latin typeface="Aharoni" pitchFamily="2" charset="-79"/>
                <a:cs typeface="Aharoni" pitchFamily="2" charset="-79"/>
              </a:rPr>
              <a:t>British </a:t>
            </a:r>
            <a:r>
              <a:rPr lang="en-US" dirty="0" smtClean="0">
                <a:latin typeface="Aharoni" pitchFamily="2" charset="-79"/>
                <a:cs typeface="Aharoni" pitchFamily="2" charset="-79"/>
              </a:rPr>
              <a:t>Holidays:</a:t>
            </a:r>
            <a:br>
              <a:rPr lang="en-US" dirty="0" smtClean="0">
                <a:latin typeface="Aharoni" pitchFamily="2" charset="-79"/>
                <a:cs typeface="Aharoni" pitchFamily="2" charset="-79"/>
              </a:rPr>
            </a:br>
            <a:r>
              <a:rPr lang="en-US" dirty="0" smtClean="0">
                <a:latin typeface="Aharoni" pitchFamily="2" charset="-79"/>
                <a:cs typeface="Aharoni" pitchFamily="2" charset="-79"/>
              </a:rPr>
              <a:t>Customs </a:t>
            </a:r>
            <a:r>
              <a:rPr lang="en-US" dirty="0" smtClean="0">
                <a:latin typeface="Aharoni" pitchFamily="2" charset="-79"/>
                <a:cs typeface="Aharoni" pitchFamily="2" charset="-79"/>
              </a:rPr>
              <a:t/>
            </a:r>
            <a:br>
              <a:rPr lang="en-US" dirty="0" smtClean="0">
                <a:latin typeface="Aharoni" pitchFamily="2" charset="-79"/>
                <a:cs typeface="Aharoni" pitchFamily="2" charset="-79"/>
              </a:rPr>
            </a:br>
            <a:r>
              <a:rPr lang="en-US" dirty="0" smtClean="0">
                <a:latin typeface="Aharoni" pitchFamily="2" charset="-79"/>
                <a:cs typeface="Aharoni" pitchFamily="2" charset="-79"/>
              </a:rPr>
              <a:t>and </a:t>
            </a:r>
            <a:br>
              <a:rPr lang="en-US" dirty="0" smtClean="0">
                <a:latin typeface="Aharoni" pitchFamily="2" charset="-79"/>
                <a:cs typeface="Aharoni" pitchFamily="2" charset="-79"/>
              </a:rPr>
            </a:br>
            <a:r>
              <a:rPr lang="en-US" dirty="0" smtClean="0">
                <a:latin typeface="Aharoni" pitchFamily="2" charset="-79"/>
                <a:cs typeface="Aharoni" pitchFamily="2" charset="-79"/>
              </a:rPr>
              <a:t>Traditions</a:t>
            </a:r>
            <a:endParaRPr lang="ru-RU" dirty="0">
              <a:cs typeface="Aharoni" pitchFamily="2" charset="-79"/>
            </a:endParaRPr>
          </a:p>
        </p:txBody>
      </p:sp>
      <p:sp>
        <p:nvSpPr>
          <p:cNvPr id="3" name="Подзаголовок 2"/>
          <p:cNvSpPr>
            <a:spLocks noGrp="1"/>
          </p:cNvSpPr>
          <p:nvPr>
            <p:ph type="subTitle" idx="1"/>
          </p:nvPr>
        </p:nvSpPr>
        <p:spPr>
          <a:xfrm>
            <a:off x="3779912" y="3886200"/>
            <a:ext cx="5184576" cy="2783160"/>
          </a:xfrm>
        </p:spPr>
        <p:txBody>
          <a:bodyPr>
            <a:normAutofit/>
          </a:bodyPr>
          <a:lstStyle/>
          <a:p>
            <a:pPr algn="r"/>
            <a:r>
              <a:rPr lang="en-US" b="1" dirty="0" smtClean="0">
                <a:solidFill>
                  <a:srgbClr val="FFFF00"/>
                </a:solidFill>
              </a:rPr>
              <a:t>made by teacher of English</a:t>
            </a:r>
          </a:p>
          <a:p>
            <a:pPr algn="r"/>
            <a:r>
              <a:rPr lang="en-US" b="1" dirty="0" smtClean="0">
                <a:solidFill>
                  <a:srgbClr val="FFFF00"/>
                </a:solidFill>
              </a:rPr>
              <a:t>Of Gymnasium </a:t>
            </a:r>
            <a:r>
              <a:rPr lang="ru-RU" b="1" dirty="0" smtClean="0">
                <a:solidFill>
                  <a:srgbClr val="FFFF00"/>
                </a:solidFill>
              </a:rPr>
              <a:t>№</a:t>
            </a:r>
            <a:r>
              <a:rPr lang="en-US" b="1" dirty="0" smtClean="0">
                <a:solidFill>
                  <a:srgbClr val="FFFF00"/>
                </a:solidFill>
              </a:rPr>
              <a:t> 17 of Nizhny Novgorod</a:t>
            </a:r>
          </a:p>
          <a:p>
            <a:pPr algn="r"/>
            <a:r>
              <a:rPr lang="en-US" b="1" dirty="0" err="1" smtClean="0">
                <a:solidFill>
                  <a:srgbClr val="FFFF00"/>
                </a:solidFill>
              </a:rPr>
              <a:t>Avramtseva</a:t>
            </a:r>
            <a:r>
              <a:rPr lang="en-US" b="1" dirty="0" smtClean="0">
                <a:solidFill>
                  <a:srgbClr val="FFFF00"/>
                </a:solidFill>
              </a:rPr>
              <a:t> </a:t>
            </a:r>
            <a:r>
              <a:rPr lang="en-US" b="1" dirty="0" err="1" smtClean="0">
                <a:solidFill>
                  <a:srgbClr val="FFFF00"/>
                </a:solidFill>
              </a:rPr>
              <a:t>Oksana</a:t>
            </a:r>
            <a:r>
              <a:rPr lang="en-US" b="1" dirty="0" smtClean="0">
                <a:solidFill>
                  <a:srgbClr val="FFFF00"/>
                </a:solidFill>
              </a:rPr>
              <a:t> </a:t>
            </a:r>
            <a:r>
              <a:rPr lang="en-US" b="1" dirty="0" err="1" smtClean="0">
                <a:solidFill>
                  <a:srgbClr val="FFFF00"/>
                </a:solidFill>
              </a:rPr>
              <a:t>Victorovna</a:t>
            </a:r>
            <a:endParaRPr lang="ru-RU" b="1"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pic>
        <p:nvPicPr>
          <p:cNvPr id="6" name="Содержимое 5" descr="images (2).jpg"/>
          <p:cNvPicPr>
            <a:picLocks noGrp="1" noChangeAspect="1"/>
          </p:cNvPicPr>
          <p:nvPr>
            <p:ph idx="1"/>
          </p:nvPr>
        </p:nvPicPr>
        <p:blipFill>
          <a:blip r:embed="rId3" cstate="print"/>
          <a:stretch>
            <a:fillRect/>
          </a:stretch>
        </p:blipFill>
        <p:spPr>
          <a:xfrm>
            <a:off x="971600" y="0"/>
            <a:ext cx="2564904" cy="2564904"/>
          </a:xfrm>
        </p:spPr>
      </p:pic>
      <p:pic>
        <p:nvPicPr>
          <p:cNvPr id="7" name="Рисунок 6" descr="DavidDay.jpg"/>
          <p:cNvPicPr>
            <a:picLocks noChangeAspect="1"/>
          </p:cNvPicPr>
          <p:nvPr/>
        </p:nvPicPr>
        <p:blipFill>
          <a:blip r:embed="rId4" cstate="print"/>
          <a:stretch>
            <a:fillRect/>
          </a:stretch>
        </p:blipFill>
        <p:spPr>
          <a:xfrm>
            <a:off x="0" y="2564904"/>
            <a:ext cx="6753741" cy="4293096"/>
          </a:xfrm>
          <a:prstGeom prst="rect">
            <a:avLst/>
          </a:prstGeom>
        </p:spPr>
      </p:pic>
      <p:pic>
        <p:nvPicPr>
          <p:cNvPr id="9" name="Рисунок 8" descr="stdavid3.jpg"/>
          <p:cNvPicPr>
            <a:picLocks noChangeAspect="1"/>
          </p:cNvPicPr>
          <p:nvPr/>
        </p:nvPicPr>
        <p:blipFill>
          <a:blip r:embed="rId5" cstate="print"/>
          <a:stretch>
            <a:fillRect/>
          </a:stretch>
        </p:blipFill>
        <p:spPr>
          <a:xfrm>
            <a:off x="3842792" y="0"/>
            <a:ext cx="5301208" cy="53012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05"/>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 calcmode="lin" valueType="num">
                                      <p:cBhvr>
                                        <p:cTn id="9" dur="500" fill="hold"/>
                                        <p:tgtEl>
                                          <p:spTgt spid="7"/>
                                        </p:tgtEl>
                                        <p:attrNameLst>
                                          <p:attrName>ppt_x</p:attrName>
                                        </p:attrNameLst>
                                      </p:cBhvr>
                                      <p:tavLst>
                                        <p:tav tm="0">
                                          <p:val>
                                            <p:strVal val="#ppt_x-.2"/>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nodeType="click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 by="(-#ppt_w*2)" calcmode="lin" valueType="num">
                                      <p:cBhvr rctx="PPT">
                                        <p:cTn id="16" dur="500" autoRev="1" fill="hold">
                                          <p:stCondLst>
                                            <p:cond delay="0"/>
                                          </p:stCondLst>
                                        </p:cTn>
                                        <p:tgtEl>
                                          <p:spTgt spid="6"/>
                                        </p:tgtEl>
                                        <p:attrNameLst>
                                          <p:attrName>ppt_w</p:attrName>
                                        </p:attrNameLst>
                                      </p:cBhvr>
                                    </p:anim>
                                    <p:anim by="(#ppt_w*0.50)" calcmode="lin" valueType="num">
                                      <p:cBhvr>
                                        <p:cTn id="17" dur="500" decel="50000" autoRev="1" fill="hold">
                                          <p:stCondLst>
                                            <p:cond delay="0"/>
                                          </p:stCondLst>
                                        </p:cTn>
                                        <p:tgtEl>
                                          <p:spTgt spid="6"/>
                                        </p:tgtEl>
                                        <p:attrNameLst>
                                          <p:attrName>ppt_x</p:attrName>
                                        </p:attrNameLst>
                                      </p:cBhvr>
                                    </p:anim>
                                    <p:anim from="(-#ppt_h/2)" to="(#ppt_y)" calcmode="lin" valueType="num">
                                      <p:cBhvr>
                                        <p:cTn id="18" dur="1000" fill="hold">
                                          <p:stCondLst>
                                            <p:cond delay="0"/>
                                          </p:stCondLst>
                                        </p:cTn>
                                        <p:tgtEl>
                                          <p:spTgt spid="6"/>
                                        </p:tgtEl>
                                        <p:attrNameLst>
                                          <p:attrName>ppt_y</p:attrName>
                                        </p:attrNameLst>
                                      </p:cBhvr>
                                    </p:anim>
                                    <p:animRot by="21600000">
                                      <p:cBhvr>
                                        <p:cTn id="19" dur="1000" fill="hold">
                                          <p:stCondLst>
                                            <p:cond delay="0"/>
                                          </p:stCondLst>
                                        </p:cTn>
                                        <p:tgtEl>
                                          <p:spTgt spid="6"/>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34"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from="(-#ppt_w/2)" to="(#ppt_x)" calcmode="lin" valueType="num">
                                      <p:cBhvr>
                                        <p:cTn id="24" dur="600" fill="hold">
                                          <p:stCondLst>
                                            <p:cond delay="0"/>
                                          </p:stCondLst>
                                        </p:cTn>
                                        <p:tgtEl>
                                          <p:spTgt spid="9"/>
                                        </p:tgtEl>
                                        <p:attrNameLst>
                                          <p:attrName>ppt_x</p:attrName>
                                        </p:attrNameLst>
                                      </p:cBhvr>
                                    </p:anim>
                                    <p:anim from="0" to="-1.0" calcmode="lin" valueType="num">
                                      <p:cBhvr>
                                        <p:cTn id="25" dur="200" decel="50000" autoRev="1" fill="hold">
                                          <p:stCondLst>
                                            <p:cond delay="600"/>
                                          </p:stCondLst>
                                        </p:cTn>
                                        <p:tgtEl>
                                          <p:spTgt spid="9"/>
                                        </p:tgtEl>
                                        <p:attrNameLst>
                                          <p:attrName>xshear</p:attrName>
                                        </p:attrNameLst>
                                      </p:cBhvr>
                                    </p:anim>
                                    <p:animScale>
                                      <p:cBhvr>
                                        <p:cTn id="26" dur="200" decel="100000" autoRev="1" fill="hold">
                                          <p:stCondLst>
                                            <p:cond delay="600"/>
                                          </p:stCondLst>
                                        </p:cTn>
                                        <p:tgtEl>
                                          <p:spTgt spid="9"/>
                                        </p:tgtEl>
                                      </p:cBhvr>
                                      <p:from x="100000" y="100000"/>
                                      <p:to x="80000" y="100000"/>
                                    </p:animScale>
                                    <p:anim by="(#ppt_h/3+#ppt_w*0.1)" calcmode="lin" valueType="num">
                                      <p:cBhvr additive="sum">
                                        <p:cTn id="27"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6048672"/>
          </a:xfrm>
        </p:spPr>
        <p:txBody>
          <a:bodyPr>
            <a:normAutofit/>
          </a:bodyPr>
          <a:lstStyle/>
          <a:p>
            <a:pPr>
              <a:buNone/>
            </a:pPr>
            <a:r>
              <a:rPr lang="en-US" sz="2600" b="1" dirty="0" smtClean="0">
                <a:solidFill>
                  <a:srgbClr val="00B050"/>
                </a:solidFill>
                <a:latin typeface="Baskerville Old Face" pitchFamily="18" charset="0"/>
              </a:rPr>
              <a:t>APRIL</a:t>
            </a:r>
            <a:endParaRPr lang="ru-RU" sz="2600" b="1" dirty="0" smtClean="0">
              <a:solidFill>
                <a:srgbClr val="00B050"/>
              </a:solidFill>
            </a:endParaRPr>
          </a:p>
          <a:p>
            <a:pPr algn="ctr">
              <a:buNone/>
            </a:pPr>
            <a:r>
              <a:rPr lang="en-US" sz="3800" b="1" dirty="0" smtClean="0">
                <a:solidFill>
                  <a:srgbClr val="00B0F0"/>
                </a:solidFill>
                <a:latin typeface="Baskerville Old Face" pitchFamily="18" charset="0"/>
              </a:rPr>
              <a:t>April Fool's Day</a:t>
            </a:r>
            <a:endParaRPr lang="ru-RU" sz="3800" b="1" dirty="0" smtClean="0">
              <a:solidFill>
                <a:srgbClr val="00B0F0"/>
              </a:solidFill>
            </a:endParaRPr>
          </a:p>
          <a:p>
            <a:pPr>
              <a:buNone/>
            </a:pPr>
            <a:r>
              <a:rPr lang="en-US" dirty="0" smtClean="0">
                <a:solidFill>
                  <a:srgbClr val="FFFF00"/>
                </a:solidFill>
                <a:latin typeface="Baskerville Old Face" pitchFamily="18" charset="0"/>
              </a:rPr>
              <a:t>		</a:t>
            </a:r>
            <a:r>
              <a:rPr lang="en-US" b="1" dirty="0" smtClean="0">
                <a:solidFill>
                  <a:srgbClr val="FF0000"/>
                </a:solidFill>
                <a:latin typeface="Baskerville Old Face" pitchFamily="18" charset="0"/>
              </a:rPr>
              <a:t>April 1st </a:t>
            </a:r>
            <a:r>
              <a:rPr lang="en-US" dirty="0" smtClean="0">
                <a:solidFill>
                  <a:srgbClr val="FFFF00"/>
                </a:solidFill>
                <a:latin typeface="Baskerville Old Face" pitchFamily="18" charset="0"/>
              </a:rPr>
              <a:t>is April Fool's Day in Britain. This is a very </a:t>
            </a:r>
            <a:r>
              <a:rPr lang="en-US" b="1" dirty="0" smtClean="0">
                <a:solidFill>
                  <a:srgbClr val="FF0000"/>
                </a:solidFill>
                <a:latin typeface="Baskerville Old Face" pitchFamily="18" charset="0"/>
              </a:rPr>
              <a:t>old tradition </a:t>
            </a:r>
            <a:r>
              <a:rPr lang="en-US" dirty="0" smtClean="0">
                <a:solidFill>
                  <a:srgbClr val="FFFF00"/>
                </a:solidFill>
                <a:latin typeface="Baskerville Old Face" pitchFamily="18" charset="0"/>
              </a:rPr>
              <a:t>from the Middle Ages (between the fifth and fifteenth centuries). At that time </a:t>
            </a:r>
            <a:r>
              <a:rPr lang="en-US" b="1" dirty="0" smtClean="0">
                <a:solidFill>
                  <a:srgbClr val="FF0000"/>
                </a:solidFill>
                <a:latin typeface="Baskerville Old Face" pitchFamily="18" charset="0"/>
              </a:rPr>
              <a:t>the servants were masters for one day </a:t>
            </a:r>
            <a:r>
              <a:rPr lang="en-US" dirty="0" smtClean="0">
                <a:solidFill>
                  <a:srgbClr val="FFFF00"/>
                </a:solidFill>
                <a:latin typeface="Baskerville Old Face" pitchFamily="18" charset="0"/>
              </a:rPr>
              <a:t>of the year. They gave orders to their masters, and their masters had to obey.</a:t>
            </a:r>
            <a:r>
              <a:rPr lang="en-US" dirty="0" smtClean="0">
                <a:solidFill>
                  <a:srgbClr val="FFFF00"/>
                </a:solidFill>
              </a:rPr>
              <a:t>	</a:t>
            </a:r>
          </a:p>
          <a:p>
            <a:pPr>
              <a:buNone/>
            </a:pPr>
            <a:r>
              <a:rPr lang="en-US" dirty="0" smtClean="0">
                <a:solidFill>
                  <a:srgbClr val="FFFF00"/>
                </a:solidFill>
                <a:latin typeface="Baskerville Old Face" pitchFamily="18" charset="0"/>
              </a:rPr>
              <a:t>		Now April Fool's Day is different. It's a day for </a:t>
            </a:r>
            <a:r>
              <a:rPr lang="en-US" b="1" dirty="0" smtClean="0">
                <a:solidFill>
                  <a:srgbClr val="FF0000"/>
                </a:solidFill>
                <a:latin typeface="Baskerville Old Face" pitchFamily="18" charset="0"/>
              </a:rPr>
              <a:t>jokes and tricks</a:t>
            </a:r>
            <a:r>
              <a:rPr lang="en-US" dirty="0" smtClean="0">
                <a:solidFill>
                  <a:srgbClr val="FFFF00"/>
                </a:solidFill>
                <a:latin typeface="Baskerville Old Face" pitchFamily="18" charset="0"/>
              </a:rPr>
              <a:t>.</a:t>
            </a:r>
            <a:endParaRPr lang="ru-RU" dirty="0" smtClean="0">
              <a:solidFill>
                <a:srgbClr val="FFFF00"/>
              </a:solidFill>
            </a:endParaRPr>
          </a:p>
          <a:p>
            <a:endParaRPr lang="ru-RU" dirty="0" smtClean="0"/>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pril-fools-word-search.gif"/>
          <p:cNvPicPr>
            <a:picLocks noGrp="1" noChangeAspect="1"/>
          </p:cNvPicPr>
          <p:nvPr>
            <p:ph idx="1"/>
          </p:nvPr>
        </p:nvPicPr>
        <p:blipFill>
          <a:blip r:embed="rId2" cstate="print"/>
          <a:stretch>
            <a:fillRect/>
          </a:stretch>
        </p:blipFill>
        <p:spPr>
          <a:xfrm>
            <a:off x="0" y="1"/>
            <a:ext cx="5299364" cy="6858000"/>
          </a:xfrm>
        </p:spPr>
      </p:pic>
      <p:pic>
        <p:nvPicPr>
          <p:cNvPr id="5" name="Рисунок 4" descr="april-fools-day-crafts1.jpg"/>
          <p:cNvPicPr>
            <a:picLocks noChangeAspect="1"/>
          </p:cNvPicPr>
          <p:nvPr/>
        </p:nvPicPr>
        <p:blipFill>
          <a:blip r:embed="rId3" cstate="print"/>
          <a:stretch>
            <a:fillRect/>
          </a:stretch>
        </p:blipFill>
        <p:spPr>
          <a:xfrm>
            <a:off x="5486400" y="3209544"/>
            <a:ext cx="3657600" cy="3648456"/>
          </a:xfrm>
          <a:prstGeom prst="rect">
            <a:avLst/>
          </a:prstGeom>
        </p:spPr>
      </p:pic>
      <p:pic>
        <p:nvPicPr>
          <p:cNvPr id="7" name="Рисунок 6" descr="005.gif"/>
          <p:cNvPicPr>
            <a:picLocks noChangeAspect="1"/>
          </p:cNvPicPr>
          <p:nvPr/>
        </p:nvPicPr>
        <p:blipFill>
          <a:blip r:embed="rId4" cstate="print"/>
          <a:stretch>
            <a:fillRect/>
          </a:stretch>
        </p:blipFill>
        <p:spPr>
          <a:xfrm>
            <a:off x="5796136" y="0"/>
            <a:ext cx="3096344" cy="30963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600" decel="100000"/>
                                        <p:tgtEl>
                                          <p:spTgt spid="7"/>
                                        </p:tgtEl>
                                      </p:cBhvr>
                                    </p:animEffect>
                                    <p:anim calcmode="lin" valueType="num">
                                      <p:cBhvr>
                                        <p:cTn id="8" dur="1600" decel="100000" fill="hold"/>
                                        <p:tgtEl>
                                          <p:spTgt spid="7"/>
                                        </p:tgtEl>
                                        <p:attrNameLst>
                                          <p:attrName>style.rotation</p:attrName>
                                        </p:attrNameLst>
                                      </p:cBhvr>
                                      <p:tavLst>
                                        <p:tav tm="0">
                                          <p:val>
                                            <p:fltVal val="-90"/>
                                          </p:val>
                                        </p:tav>
                                        <p:tav tm="100000">
                                          <p:val>
                                            <p:fltVal val="0"/>
                                          </p:val>
                                        </p:tav>
                                      </p:tavLst>
                                    </p:anim>
                                    <p:anim calcmode="lin" valueType="num">
                                      <p:cBhvr>
                                        <p:cTn id="9" dur="1600" decel="100000" fill="hold"/>
                                        <p:tgtEl>
                                          <p:spTgt spid="7"/>
                                        </p:tgtEl>
                                        <p:attrNameLst>
                                          <p:attrName>ppt_x</p:attrName>
                                        </p:attrNameLst>
                                      </p:cBhvr>
                                      <p:tavLst>
                                        <p:tav tm="0">
                                          <p:val>
                                            <p:strVal val="#ppt_x+0.4"/>
                                          </p:val>
                                        </p:tav>
                                        <p:tav tm="100000">
                                          <p:val>
                                            <p:strVal val="#ppt_x-0.05"/>
                                          </p:val>
                                        </p:tav>
                                      </p:tavLst>
                                    </p:anim>
                                    <p:anim calcmode="lin" valueType="num">
                                      <p:cBhvr>
                                        <p:cTn id="10" dur="1600" decel="100000" fill="hold"/>
                                        <p:tgtEl>
                                          <p:spTgt spid="7"/>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7"/>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5"/>
                                        </p:tgtEl>
                                        <p:attrNameLst>
                                          <p:attrName>ppt_y</p:attrName>
                                        </p:attrNameLst>
                                      </p:cBhvr>
                                      <p:tavLst>
                                        <p:tav tm="0">
                                          <p:val>
                                            <p:strVal val="#ppt_y"/>
                                          </p:val>
                                        </p:tav>
                                        <p:tav tm="100000">
                                          <p:val>
                                            <p:strVal val="#ppt_y"/>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688632"/>
          </a:xfrm>
        </p:spPr>
        <p:txBody>
          <a:bodyPr>
            <a:normAutofit lnSpcReduction="10000"/>
          </a:bodyPr>
          <a:lstStyle/>
          <a:p>
            <a:pPr>
              <a:buNone/>
            </a:pPr>
            <a:r>
              <a:rPr lang="en-US" sz="2400" b="1" dirty="0" smtClean="0">
                <a:solidFill>
                  <a:srgbClr val="00B050"/>
                </a:solidFill>
                <a:latin typeface="Baskerville Old Face" pitchFamily="18" charset="0"/>
              </a:rPr>
              <a:t>MAY</a:t>
            </a:r>
            <a:endParaRPr lang="ru-RU" sz="2400" b="1" dirty="0" smtClean="0">
              <a:solidFill>
                <a:srgbClr val="00B050"/>
              </a:solidFill>
            </a:endParaRPr>
          </a:p>
          <a:p>
            <a:pPr algn="ctr">
              <a:buNone/>
            </a:pPr>
            <a:r>
              <a:rPr lang="en-US" sz="3500" b="1" dirty="0" smtClean="0">
                <a:solidFill>
                  <a:srgbClr val="00B0F0"/>
                </a:solidFill>
                <a:latin typeface="Baskerville Old Face" pitchFamily="18" charset="0"/>
              </a:rPr>
              <a:t>May Day</a:t>
            </a:r>
            <a:endParaRPr lang="ru-RU" sz="3500" b="1" dirty="0" smtClean="0">
              <a:solidFill>
                <a:srgbClr val="00B0F0"/>
              </a:solidFill>
            </a:endParaRPr>
          </a:p>
          <a:p>
            <a:pPr>
              <a:buNone/>
            </a:pPr>
            <a:r>
              <a:rPr lang="en-US" dirty="0" smtClean="0">
                <a:latin typeface="Baskerville Old Face" pitchFamily="18" charset="0"/>
              </a:rPr>
              <a:t> 		</a:t>
            </a:r>
            <a:r>
              <a:rPr lang="en-US" b="1" dirty="0" smtClean="0">
                <a:solidFill>
                  <a:srgbClr val="FF0000"/>
                </a:solidFill>
                <a:latin typeface="Baskerville Old Face" pitchFamily="18" charset="0"/>
              </a:rPr>
              <a:t>May 1st </a:t>
            </a:r>
            <a:r>
              <a:rPr lang="en-US" dirty="0" smtClean="0">
                <a:solidFill>
                  <a:srgbClr val="FFFF00"/>
                </a:solidFill>
                <a:latin typeface="Baskerville Old Face" pitchFamily="18" charset="0"/>
              </a:rPr>
              <a:t>was an important day in the Middle Ages. In the very early morning, young girls went to the fields and </a:t>
            </a:r>
            <a:r>
              <a:rPr lang="en-US" b="1" dirty="0" smtClean="0">
                <a:solidFill>
                  <a:srgbClr val="FF0000"/>
                </a:solidFill>
                <a:latin typeface="Baskerville Old Face" pitchFamily="18" charset="0"/>
              </a:rPr>
              <a:t>washed their faces with dew</a:t>
            </a:r>
            <a:r>
              <a:rPr lang="en-US" dirty="0" smtClean="0">
                <a:solidFill>
                  <a:srgbClr val="FFFF00"/>
                </a:solidFill>
                <a:latin typeface="Baskerville Old Face" pitchFamily="18" charset="0"/>
              </a:rPr>
              <a:t>. They believed this made them very beautiful for a year after that. Also on May Day the young men of each village tried </a:t>
            </a:r>
            <a:r>
              <a:rPr lang="en-US" b="1" dirty="0" smtClean="0">
                <a:solidFill>
                  <a:srgbClr val="FF0000"/>
                </a:solidFill>
                <a:latin typeface="Baskerville Old Face" pitchFamily="18" charset="0"/>
              </a:rPr>
              <a:t>to win prizes with their bows and arrows</a:t>
            </a:r>
            <a:r>
              <a:rPr lang="en-US" b="1" dirty="0" smtClean="0">
                <a:solidFill>
                  <a:srgbClr val="FFFF00"/>
                </a:solidFill>
                <a:latin typeface="Baskerville Old Face" pitchFamily="18" charset="0"/>
              </a:rPr>
              <a:t>,</a:t>
            </a:r>
            <a:r>
              <a:rPr lang="en-US" dirty="0" smtClean="0">
                <a:solidFill>
                  <a:srgbClr val="FFFF00"/>
                </a:solidFill>
                <a:latin typeface="Baskerville Old Face" pitchFamily="18" charset="0"/>
              </a:rPr>
              <a:t> and people </a:t>
            </a:r>
            <a:r>
              <a:rPr lang="en-US" b="1" dirty="0" smtClean="0">
                <a:solidFill>
                  <a:srgbClr val="FF0000"/>
                </a:solidFill>
                <a:latin typeface="Baskerville Old Face" pitchFamily="18" charset="0"/>
              </a:rPr>
              <a:t>danced round the maypole</a:t>
            </a:r>
            <a:r>
              <a:rPr lang="en-US" dirty="0" smtClean="0">
                <a:solidFill>
                  <a:srgbClr val="FFFF00"/>
                </a:solidFill>
                <a:latin typeface="Baskerville Old Face" pitchFamily="18" charset="0"/>
              </a:rPr>
              <a:t>.</a:t>
            </a:r>
            <a:endParaRPr lang="ru-RU" dirty="0" smtClean="0">
              <a:solidFill>
                <a:srgbClr val="FFFF00"/>
              </a:solidFill>
            </a:endParaRPr>
          </a:p>
          <a:p>
            <a:pPr>
              <a:buNone/>
            </a:pPr>
            <a:r>
              <a:rPr lang="en-US" dirty="0" smtClean="0">
                <a:solidFill>
                  <a:srgbClr val="FFFF00"/>
                </a:solidFill>
                <a:latin typeface="Baskerville Old Face" pitchFamily="18" charset="0"/>
              </a:rPr>
              <a:t>  		Many English-villages still have a maypole, and on May 1st, the villagers dance round it. </a:t>
            </a:r>
            <a:endParaRPr lang="ru-RU" dirty="0" smtClean="0">
              <a:solidFill>
                <a:srgbClr val="FFFF00"/>
              </a:solidFill>
            </a:endParaRP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May_Day_Festival_1936.jpg"/>
          <p:cNvPicPr>
            <a:picLocks noGrp="1" noChangeAspect="1"/>
          </p:cNvPicPr>
          <p:nvPr>
            <p:ph idx="1"/>
          </p:nvPr>
        </p:nvPicPr>
        <p:blipFill>
          <a:blip r:embed="rId2" cstate="print"/>
          <a:stretch>
            <a:fillRect/>
          </a:stretch>
        </p:blipFill>
        <p:spPr>
          <a:xfrm>
            <a:off x="0" y="0"/>
            <a:ext cx="5220072" cy="4496497"/>
          </a:xfrm>
        </p:spPr>
      </p:pic>
      <p:pic>
        <p:nvPicPr>
          <p:cNvPr id="5" name="Рисунок 4" descr="MaypoleDancing.jpg"/>
          <p:cNvPicPr>
            <a:picLocks noChangeAspect="1"/>
          </p:cNvPicPr>
          <p:nvPr/>
        </p:nvPicPr>
        <p:blipFill>
          <a:blip r:embed="rId3" cstate="print"/>
          <a:stretch>
            <a:fillRect/>
          </a:stretch>
        </p:blipFill>
        <p:spPr>
          <a:xfrm>
            <a:off x="3491880" y="2400492"/>
            <a:ext cx="5652120" cy="4457508"/>
          </a:xfrm>
          <a:prstGeom prst="rect">
            <a:avLst/>
          </a:prstGeom>
        </p:spPr>
      </p:pic>
      <p:pic>
        <p:nvPicPr>
          <p:cNvPr id="6" name="Рисунок 5" descr="mayday1.gif"/>
          <p:cNvPicPr>
            <a:picLocks noChangeAspect="1"/>
          </p:cNvPicPr>
          <p:nvPr/>
        </p:nvPicPr>
        <p:blipFill>
          <a:blip r:embed="rId4" cstate="print"/>
          <a:stretch>
            <a:fillRect/>
          </a:stretch>
        </p:blipFill>
        <p:spPr>
          <a:xfrm>
            <a:off x="-324544" y="-1"/>
            <a:ext cx="7776864" cy="6858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400" decel="100000"/>
                                        <p:tgtEl>
                                          <p:spTgt spid="4"/>
                                        </p:tgtEl>
                                      </p:cBhvr>
                                    </p:animEffect>
                                    <p:anim calcmode="lin" valueType="num">
                                      <p:cBhvr>
                                        <p:cTn id="8" dur="2400" decel="100000" fill="hold"/>
                                        <p:tgtEl>
                                          <p:spTgt spid="4"/>
                                        </p:tgtEl>
                                        <p:attrNameLst>
                                          <p:attrName>style.rotation</p:attrName>
                                        </p:attrNameLst>
                                      </p:cBhvr>
                                      <p:tavLst>
                                        <p:tav tm="0">
                                          <p:val>
                                            <p:fltVal val="-90"/>
                                          </p:val>
                                        </p:tav>
                                        <p:tav tm="100000">
                                          <p:val>
                                            <p:fltVal val="0"/>
                                          </p:val>
                                        </p:tav>
                                      </p:tavLst>
                                    </p:anim>
                                    <p:anim calcmode="lin" valueType="num">
                                      <p:cBhvr>
                                        <p:cTn id="9" dur="2400" decel="100000" fill="hold"/>
                                        <p:tgtEl>
                                          <p:spTgt spid="4"/>
                                        </p:tgtEl>
                                        <p:attrNameLst>
                                          <p:attrName>ppt_x</p:attrName>
                                        </p:attrNameLst>
                                      </p:cBhvr>
                                      <p:tavLst>
                                        <p:tav tm="0">
                                          <p:val>
                                            <p:strVal val="#ppt_x+0.4"/>
                                          </p:val>
                                        </p:tav>
                                        <p:tav tm="100000">
                                          <p:val>
                                            <p:strVal val="#ppt_x-0.05"/>
                                          </p:val>
                                        </p:tav>
                                      </p:tavLst>
                                    </p:anim>
                                    <p:anim calcmode="lin" valueType="num">
                                      <p:cBhvr>
                                        <p:cTn id="10" dur="2400" decel="100000" fill="hold"/>
                                        <p:tgtEl>
                                          <p:spTgt spid="4"/>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4"/>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4" presetClass="exit" presetSubtype="0" fill="hold" nodeType="clickEffect">
                                  <p:stCondLst>
                                    <p:cond delay="0"/>
                                  </p:stCondLst>
                                  <p:childTnLst>
                                    <p:anim to="" calcmode="lin" valueType="num">
                                      <p:cBhvr>
                                        <p:cTn id="16" dur="1"/>
                                        <p:tgtEl>
                                          <p:spTgt spid="4"/>
                                        </p:tgtEl>
                                        <p:attrNameLst>
                                          <p:attrName/>
                                        </p:attrNameLst>
                                      </p:cBhvr>
                                    </p:anim>
                                    <p:set>
                                      <p:cBhvr>
                                        <p:cTn id="17" dur="1" fill="hold">
                                          <p:stCondLst>
                                            <p:cond delay="0"/>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Scale>
                                      <p:cBhvr>
                                        <p:cTn id="22" dur="2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2000" decel="50000" fill="hold">
                                          <p:stCondLst>
                                            <p:cond delay="0"/>
                                          </p:stCondLst>
                                        </p:cTn>
                                        <p:tgtEl>
                                          <p:spTgt spid="5"/>
                                        </p:tgtEl>
                                        <p:attrNameLst>
                                          <p:attrName>ppt_x</p:attrName>
                                          <p:attrName>ppt_y</p:attrName>
                                        </p:attrNameLst>
                                      </p:cBhvr>
                                    </p:animMotion>
                                    <p:animEffect transition="in" filter="fade">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7" presetClass="exit" presetSubtype="4" fill="hold" nodeType="clickEffect">
                                  <p:stCondLst>
                                    <p:cond delay="0"/>
                                  </p:stCondLst>
                                  <p:childTnLst>
                                    <p:anim calcmode="lin" valueType="num">
                                      <p:cBhvr additive="base">
                                        <p:cTn id="28" dur="3000"/>
                                        <p:tgtEl>
                                          <p:spTgt spid="5"/>
                                        </p:tgtEl>
                                        <p:attrNameLst>
                                          <p:attrName>ppt_x</p:attrName>
                                        </p:attrNameLst>
                                      </p:cBhvr>
                                      <p:tavLst>
                                        <p:tav tm="0">
                                          <p:val>
                                            <p:strVal val="ppt_x"/>
                                          </p:val>
                                        </p:tav>
                                        <p:tav tm="100000">
                                          <p:val>
                                            <p:strVal val="ppt_x"/>
                                          </p:val>
                                        </p:tav>
                                      </p:tavLst>
                                    </p:anim>
                                    <p:anim calcmode="lin" valueType="num">
                                      <p:cBhvr additive="base">
                                        <p:cTn id="29" dur="3000"/>
                                        <p:tgtEl>
                                          <p:spTgt spid="5"/>
                                        </p:tgtEl>
                                        <p:attrNameLst>
                                          <p:attrName>ppt_y</p:attrName>
                                        </p:attrNameLst>
                                      </p:cBhvr>
                                      <p:tavLst>
                                        <p:tav tm="0">
                                          <p:val>
                                            <p:strVal val="ppt_y"/>
                                          </p:val>
                                        </p:tav>
                                        <p:tav tm="100000">
                                          <p:val>
                                            <p:strVal val="1+ppt_h/2"/>
                                          </p:val>
                                        </p:tav>
                                      </p:tavLst>
                                    </p:anim>
                                    <p:set>
                                      <p:cBhvr>
                                        <p:cTn id="30" dur="1" fill="hold">
                                          <p:stCondLst>
                                            <p:cond delay="29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iterate type="lt">
                                    <p:tmPct val="5000"/>
                                  </p:iterate>
                                  <p:childTnLst>
                                    <p:set>
                                      <p:cBhvr>
                                        <p:cTn id="34" dur="1" fill="hold">
                                          <p:stCondLst>
                                            <p:cond delay="0"/>
                                          </p:stCondLst>
                                        </p:cTn>
                                        <p:tgtEl>
                                          <p:spTgt spid="6"/>
                                        </p:tgtEl>
                                        <p:attrNameLst>
                                          <p:attrName>style.visibility</p:attrName>
                                        </p:attrNameLst>
                                      </p:cBhvr>
                                      <p:to>
                                        <p:strVal val="visible"/>
                                      </p:to>
                                    </p:set>
                                    <p:anim calcmode="lin" valueType="num">
                                      <p:cBhvr>
                                        <p:cTn id="35" dur="3000" fill="hold"/>
                                        <p:tgtEl>
                                          <p:spTgt spid="6"/>
                                        </p:tgtEl>
                                        <p:attrNameLst>
                                          <p:attrName>ppt_w</p:attrName>
                                        </p:attrNameLst>
                                      </p:cBhvr>
                                      <p:tavLst>
                                        <p:tav tm="0">
                                          <p:val>
                                            <p:fltVal val="0"/>
                                          </p:val>
                                        </p:tav>
                                        <p:tav tm="100000">
                                          <p:val>
                                            <p:strVal val="#ppt_w"/>
                                          </p:val>
                                        </p:tav>
                                      </p:tavLst>
                                    </p:anim>
                                    <p:anim calcmode="lin" valueType="num">
                                      <p:cBhvr>
                                        <p:cTn id="36" dur="3000" fill="hold"/>
                                        <p:tgtEl>
                                          <p:spTgt spid="6"/>
                                        </p:tgtEl>
                                        <p:attrNameLst>
                                          <p:attrName>ppt_h</p:attrName>
                                        </p:attrNameLst>
                                      </p:cBhvr>
                                      <p:tavLst>
                                        <p:tav tm="0">
                                          <p:val>
                                            <p:fltVal val="0"/>
                                          </p:val>
                                        </p:tav>
                                        <p:tav tm="100000">
                                          <p:val>
                                            <p:strVal val="#ppt_h"/>
                                          </p:val>
                                        </p:tav>
                                      </p:tavLst>
                                    </p:anim>
                                    <p:anim calcmode="lin" valueType="num">
                                      <p:cBhvr>
                                        <p:cTn id="37" dur="3000" fill="hold"/>
                                        <p:tgtEl>
                                          <p:spTgt spid="6"/>
                                        </p:tgtEl>
                                        <p:attrNameLst>
                                          <p:attrName>style.rotation</p:attrName>
                                        </p:attrNameLst>
                                      </p:cBhvr>
                                      <p:tavLst>
                                        <p:tav tm="0">
                                          <p:val>
                                            <p:fltVal val="90"/>
                                          </p:val>
                                        </p:tav>
                                        <p:tav tm="100000">
                                          <p:val>
                                            <p:fltVal val="0"/>
                                          </p:val>
                                        </p:tav>
                                      </p:tavLst>
                                    </p:anim>
                                    <p:animEffect transition="in" filter="fade">
                                      <p:cBhvr>
                                        <p:cTn id="38"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6048672"/>
          </a:xfrm>
        </p:spPr>
        <p:txBody>
          <a:bodyPr>
            <a:normAutofit fontScale="77500" lnSpcReduction="20000"/>
          </a:bodyPr>
          <a:lstStyle/>
          <a:p>
            <a:pPr>
              <a:buNone/>
            </a:pPr>
            <a:r>
              <a:rPr lang="en-US" sz="3000" b="1" dirty="0" smtClean="0">
                <a:solidFill>
                  <a:srgbClr val="00B050"/>
                </a:solidFill>
                <a:latin typeface="Baskerville Old Face" pitchFamily="18" charset="0"/>
              </a:rPr>
              <a:t>JUNE</a:t>
            </a:r>
            <a:endParaRPr lang="ru-RU" sz="3000" b="1" dirty="0" smtClean="0">
              <a:solidFill>
                <a:srgbClr val="00B050"/>
              </a:solidFill>
            </a:endParaRPr>
          </a:p>
          <a:p>
            <a:pPr algn="ctr">
              <a:buNone/>
            </a:pPr>
            <a:r>
              <a:rPr lang="en-US" sz="4100" b="1" dirty="0" smtClean="0">
                <a:solidFill>
                  <a:srgbClr val="00B0F0"/>
                </a:solidFill>
                <a:latin typeface="Baskerville Old Face" pitchFamily="18" charset="0"/>
              </a:rPr>
              <a:t>Midsummer's Day</a:t>
            </a:r>
            <a:endParaRPr lang="ru-RU" sz="4100" b="1" dirty="0" smtClean="0">
              <a:solidFill>
                <a:srgbClr val="00B0F0"/>
              </a:solidFill>
            </a:endParaRPr>
          </a:p>
          <a:p>
            <a:pPr>
              <a:buNone/>
            </a:pPr>
            <a:r>
              <a:rPr lang="en-US" dirty="0" smtClean="0">
                <a:latin typeface="Baskerville Old Face" pitchFamily="18" charset="0"/>
              </a:rPr>
              <a:t>		</a:t>
            </a:r>
            <a:r>
              <a:rPr lang="en-US" dirty="0" smtClean="0">
                <a:solidFill>
                  <a:srgbClr val="FFFF00"/>
                </a:solidFill>
                <a:latin typeface="Baskerville Old Face" pitchFamily="18" charset="0"/>
              </a:rPr>
              <a:t>Midsummer's Day, </a:t>
            </a:r>
            <a:r>
              <a:rPr lang="en-US" b="1" dirty="0" smtClean="0">
                <a:solidFill>
                  <a:srgbClr val="FF0000"/>
                </a:solidFill>
                <a:latin typeface="Baskerville Old Face" pitchFamily="18" charset="0"/>
              </a:rPr>
              <a:t>June 24th</a:t>
            </a:r>
            <a:r>
              <a:rPr lang="en-US" dirty="0" smtClean="0">
                <a:solidFill>
                  <a:srgbClr val="FFFF00"/>
                </a:solidFill>
                <a:latin typeface="Baskerville Old Face" pitchFamily="18" charset="0"/>
              </a:rPr>
              <a:t>, is </a:t>
            </a:r>
            <a:r>
              <a:rPr lang="en-US" b="1" dirty="0" smtClean="0">
                <a:solidFill>
                  <a:srgbClr val="FF0000"/>
                </a:solidFill>
                <a:latin typeface="Baskerville Old Face" pitchFamily="18" charset="0"/>
              </a:rPr>
              <a:t>the longest day of the year</a:t>
            </a:r>
            <a:r>
              <a:rPr lang="en-US" dirty="0" smtClean="0">
                <a:solidFill>
                  <a:srgbClr val="FFFF00"/>
                </a:solidFill>
                <a:latin typeface="Baskerville Old Face" pitchFamily="18" charset="0"/>
              </a:rPr>
              <a:t>. On that day you can see a very old custom at </a:t>
            </a:r>
            <a:r>
              <a:rPr lang="en-US" b="1" dirty="0" smtClean="0">
                <a:solidFill>
                  <a:srgbClr val="FF0000"/>
                </a:solidFill>
                <a:latin typeface="Baskerville Old Face" pitchFamily="18" charset="0"/>
              </a:rPr>
              <a:t>Stonehenge</a:t>
            </a:r>
            <a:r>
              <a:rPr lang="en-US" dirty="0" smtClean="0">
                <a:solidFill>
                  <a:srgbClr val="FFFF00"/>
                </a:solidFill>
                <a:latin typeface="Baskerville Old Face" pitchFamily="18" charset="0"/>
              </a:rPr>
              <a:t>, in Wiltshire, England. Stonehenge is one of Europe's biggest stone circles. A lot of the stones are ten or twelve </a:t>
            </a:r>
            <a:r>
              <a:rPr lang="en-US" dirty="0" err="1" smtClean="0">
                <a:solidFill>
                  <a:srgbClr val="FFFF00"/>
                </a:solidFill>
                <a:latin typeface="Baskerville Old Face" pitchFamily="18" charset="0"/>
              </a:rPr>
              <a:t>metres</a:t>
            </a:r>
            <a:r>
              <a:rPr lang="en-US" dirty="0" smtClean="0">
                <a:solidFill>
                  <a:srgbClr val="FFFF00"/>
                </a:solidFill>
                <a:latin typeface="Baskerville Old Face" pitchFamily="18" charset="0"/>
              </a:rPr>
              <a:t> high. It's also very old. The earliest part of Stonehenge is nearly 5,000 years old.</a:t>
            </a:r>
            <a:endParaRPr lang="ru-RU" dirty="0" smtClean="0">
              <a:solidFill>
                <a:srgbClr val="FFFF00"/>
              </a:solidFill>
            </a:endParaRPr>
          </a:p>
          <a:p>
            <a:pPr>
              <a:buNone/>
            </a:pPr>
            <a:r>
              <a:rPr lang="en-US" dirty="0" smtClean="0">
                <a:solidFill>
                  <a:srgbClr val="FFFF00"/>
                </a:solidFill>
                <a:latin typeface="Baskerville Old Face" pitchFamily="18" charset="0"/>
              </a:rPr>
              <a:t>		But what was Stonehenge? A holy place? A market? Or was it a kind of calendar? We think </a:t>
            </a:r>
            <a:r>
              <a:rPr lang="en-US" b="1" dirty="0" smtClean="0">
                <a:solidFill>
                  <a:srgbClr val="FF0000"/>
                </a:solidFill>
                <a:latin typeface="Baskerville Old Face" pitchFamily="18" charset="0"/>
              </a:rPr>
              <a:t>the Druids used it for a calendar</a:t>
            </a:r>
            <a:r>
              <a:rPr lang="en-US" dirty="0" smtClean="0">
                <a:solidFill>
                  <a:srgbClr val="FFFF00"/>
                </a:solidFill>
                <a:latin typeface="Baskerville Old Face" pitchFamily="18" charset="0"/>
              </a:rPr>
              <a:t>. The Druids were the priests in Britain 2,000 years ago. They used the sun and the stones at Stonehenge to know the start of months and seasons. There are Druids in Britain today, too. And every June 24th a lot of them go to Stonehenge. On that morning </a:t>
            </a:r>
            <a:r>
              <a:rPr lang="en-US" b="1" dirty="0" smtClean="0">
                <a:solidFill>
                  <a:srgbClr val="FF0000"/>
                </a:solidFill>
                <a:latin typeface="Baskerville Old Face" pitchFamily="18" charset="0"/>
              </a:rPr>
              <a:t>the sun shines on one famous stone - the Heel stone</a:t>
            </a:r>
            <a:r>
              <a:rPr lang="en-US" dirty="0" smtClean="0">
                <a:solidFill>
                  <a:srgbClr val="FFFF00"/>
                </a:solidFill>
                <a:latin typeface="Baskerville Old Face" pitchFamily="18" charset="0"/>
              </a:rPr>
              <a:t>. For the Druids this is a very important moment in the year. But for a lot of British people it's just a </a:t>
            </a:r>
            <a:r>
              <a:rPr lang="en-US" b="1" dirty="0" smtClean="0">
                <a:solidFill>
                  <a:srgbClr val="FF0000"/>
                </a:solidFill>
                <a:latin typeface="Baskerville Old Face" pitchFamily="18" charset="0"/>
              </a:rPr>
              <a:t>strange old custom.</a:t>
            </a:r>
            <a:endParaRPr lang="ru-RU" b="1" dirty="0" smtClean="0">
              <a:solidFill>
                <a:srgbClr val="FF0000"/>
              </a:solidFill>
            </a:endParaRPr>
          </a:p>
          <a:p>
            <a:pPr>
              <a:buNone/>
            </a:pP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Midsummer-at-Stonehenge-Innitiation-2008-0251.jpg"/>
          <p:cNvPicPr>
            <a:picLocks noGrp="1" noChangeAspect="1"/>
          </p:cNvPicPr>
          <p:nvPr>
            <p:ph idx="1"/>
          </p:nvPr>
        </p:nvPicPr>
        <p:blipFill>
          <a:blip r:embed="rId2" cstate="print"/>
          <a:stretch>
            <a:fillRect/>
          </a:stretch>
        </p:blipFill>
        <p:spPr>
          <a:xfrm>
            <a:off x="0" y="0"/>
            <a:ext cx="5220072" cy="3915054"/>
          </a:xfrm>
        </p:spPr>
      </p:pic>
      <p:pic>
        <p:nvPicPr>
          <p:cNvPr id="5" name="Рисунок 4" descr="Summer-Solstice-group-at-stone-henge.jpg"/>
          <p:cNvPicPr>
            <a:picLocks noChangeAspect="1"/>
          </p:cNvPicPr>
          <p:nvPr/>
        </p:nvPicPr>
        <p:blipFill>
          <a:blip r:embed="rId3" cstate="print"/>
          <a:stretch>
            <a:fillRect/>
          </a:stretch>
        </p:blipFill>
        <p:spPr>
          <a:xfrm>
            <a:off x="3635896" y="3195111"/>
            <a:ext cx="5508104" cy="3662889"/>
          </a:xfrm>
          <a:prstGeom prst="rect">
            <a:avLst/>
          </a:prstGeom>
        </p:spPr>
      </p:pic>
      <p:pic>
        <p:nvPicPr>
          <p:cNvPr id="6" name="Рисунок 5" descr="midsummers-jun08-sm-14.jpg"/>
          <p:cNvPicPr>
            <a:picLocks noChangeAspect="1"/>
          </p:cNvPicPr>
          <p:nvPr/>
        </p:nvPicPr>
        <p:blipFill>
          <a:blip r:embed="rId4" cstate="print"/>
          <a:stretch>
            <a:fillRect/>
          </a:stretch>
        </p:blipFill>
        <p:spPr>
          <a:xfrm>
            <a:off x="899592" y="1283280"/>
            <a:ext cx="6336704" cy="42202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 calcmode="lin" valueType="num">
                                      <p:cBhvr>
                                        <p:cTn id="9" dur="2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7"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8"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anim calcmode="lin" valueType="num">
                                      <p:cBhvr>
                                        <p:cTn id="20"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1"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2"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23" dur="2000" decel="50000">
                                          <p:stCondLst>
                                            <p:cond delay="0"/>
                                          </p:stCondLst>
                                        </p:cTn>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2000" fill="hold"/>
                                        <p:tgtEl>
                                          <p:spTgt spid="6"/>
                                        </p:tgtEl>
                                        <p:attrNameLst>
                                          <p:attrName>ppt_w</p:attrName>
                                        </p:attrNameLst>
                                      </p:cBhvr>
                                      <p:tavLst>
                                        <p:tav tm="0">
                                          <p:val>
                                            <p:strVal val="#ppt_w*0.70"/>
                                          </p:val>
                                        </p:tav>
                                        <p:tav tm="100000">
                                          <p:val>
                                            <p:strVal val="#ppt_w"/>
                                          </p:val>
                                        </p:tav>
                                      </p:tavLst>
                                    </p:anim>
                                    <p:anim calcmode="lin" valueType="num">
                                      <p:cBhvr>
                                        <p:cTn id="29" dur="2000" fill="hold"/>
                                        <p:tgtEl>
                                          <p:spTgt spid="6"/>
                                        </p:tgtEl>
                                        <p:attrNameLst>
                                          <p:attrName>ppt_h</p:attrName>
                                        </p:attrNameLst>
                                      </p:cBhvr>
                                      <p:tavLst>
                                        <p:tav tm="0">
                                          <p:val>
                                            <p:strVal val="#ppt_h"/>
                                          </p:val>
                                        </p:tav>
                                        <p:tav tm="100000">
                                          <p:val>
                                            <p:strVal val="#ppt_h"/>
                                          </p:val>
                                        </p:tav>
                                      </p:tavLst>
                                    </p:anim>
                                    <p:animEffect transition="in" filter="fade">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404664"/>
            <a:ext cx="8964488" cy="6120680"/>
          </a:xfrm>
        </p:spPr>
        <p:txBody>
          <a:bodyPr>
            <a:normAutofit fontScale="70000" lnSpcReduction="20000"/>
          </a:bodyPr>
          <a:lstStyle/>
          <a:p>
            <a:pPr>
              <a:buNone/>
            </a:pPr>
            <a:r>
              <a:rPr lang="en-US" sz="3000" b="1" dirty="0" smtClean="0">
                <a:solidFill>
                  <a:srgbClr val="00B050"/>
                </a:solidFill>
                <a:latin typeface="Baskerville Old Face" pitchFamily="18" charset="0"/>
              </a:rPr>
              <a:t>OCTOBER</a:t>
            </a:r>
            <a:endParaRPr lang="ru-RU" sz="3000" b="1" dirty="0" smtClean="0">
              <a:solidFill>
                <a:srgbClr val="00B050"/>
              </a:solidFill>
            </a:endParaRPr>
          </a:p>
          <a:p>
            <a:pPr algn="ctr">
              <a:buNone/>
            </a:pPr>
            <a:r>
              <a:rPr lang="en-US" sz="4100" b="1" dirty="0" smtClean="0">
                <a:solidFill>
                  <a:srgbClr val="00B0F0"/>
                </a:solidFill>
                <a:latin typeface="Baskerville Old Face" pitchFamily="18" charset="0"/>
              </a:rPr>
              <a:t>Halloween</a:t>
            </a:r>
          </a:p>
          <a:p>
            <a:pPr algn="ctr">
              <a:buNone/>
            </a:pPr>
            <a:endParaRPr lang="ru-RU" sz="4100" b="1" dirty="0" smtClean="0">
              <a:solidFill>
                <a:srgbClr val="00B0F0"/>
              </a:solidFill>
            </a:endParaRPr>
          </a:p>
          <a:p>
            <a:pPr>
              <a:buNone/>
            </a:pPr>
            <a:r>
              <a:rPr lang="ru-RU" dirty="0" smtClean="0">
                <a:latin typeface="Baskerville Old Face" pitchFamily="18" charset="0"/>
              </a:rPr>
              <a:t>		</a:t>
            </a:r>
            <a:r>
              <a:rPr lang="en-US" sz="3600" b="1" dirty="0" smtClean="0">
                <a:solidFill>
                  <a:srgbClr val="FF0000"/>
                </a:solidFill>
                <a:latin typeface="Baskerville Old Face" pitchFamily="18" charset="0"/>
              </a:rPr>
              <a:t>October 31st </a:t>
            </a:r>
            <a:r>
              <a:rPr lang="en-US" sz="3600" dirty="0" smtClean="0">
                <a:solidFill>
                  <a:srgbClr val="FFFF00"/>
                </a:solidFill>
                <a:latin typeface="Baskerville Old Face" pitchFamily="18" charset="0"/>
              </a:rPr>
              <a:t>is Halloween, and you can expect to meet </a:t>
            </a:r>
            <a:r>
              <a:rPr lang="en-US" sz="3600" b="1" dirty="0" smtClean="0">
                <a:solidFill>
                  <a:srgbClr val="FF0000"/>
                </a:solidFill>
                <a:latin typeface="Baskerville Old Face" pitchFamily="18" charset="0"/>
              </a:rPr>
              <a:t>witches and ghosts </a:t>
            </a:r>
            <a:r>
              <a:rPr lang="en-US" sz="3600" dirty="0" smtClean="0">
                <a:solidFill>
                  <a:srgbClr val="FFFF00"/>
                </a:solidFill>
                <a:latin typeface="Baskerville Old Face" pitchFamily="18" charset="0"/>
              </a:rPr>
              <a:t>that night. Halloween is an old word for "Hallows Evening", the night before "All Hallows" or "All Saints' Day"</a:t>
            </a:r>
            <a:endParaRPr lang="ru-RU" sz="3600" dirty="0" smtClean="0">
              <a:solidFill>
                <a:srgbClr val="FFFF00"/>
              </a:solidFill>
            </a:endParaRPr>
          </a:p>
          <a:p>
            <a:pPr>
              <a:buNone/>
            </a:pPr>
            <a:r>
              <a:rPr lang="ru-RU" sz="3600" dirty="0" smtClean="0">
                <a:solidFill>
                  <a:srgbClr val="FFFF00"/>
                </a:solidFill>
                <a:latin typeface="Baskerville Old Face" pitchFamily="18" charset="0"/>
              </a:rPr>
              <a:t>		</a:t>
            </a:r>
            <a:r>
              <a:rPr lang="en-US" sz="3600" dirty="0" smtClean="0">
                <a:solidFill>
                  <a:srgbClr val="FFFF00"/>
                </a:solidFill>
                <a:latin typeface="Baskerville Old Face" pitchFamily="18" charset="0"/>
              </a:rPr>
              <a:t>On that one night of the year, ghosts and witches are free. Well, that's the traditional story. A long time ago </a:t>
            </a:r>
            <a:r>
              <a:rPr lang="en-US" sz="3600" b="1" dirty="0" smtClean="0">
                <a:solidFill>
                  <a:srgbClr val="FF0000"/>
                </a:solidFill>
                <a:latin typeface="Baskerville Old Face" pitchFamily="18" charset="0"/>
              </a:rPr>
              <a:t>people were afraid and stayed at home </a:t>
            </a:r>
            <a:r>
              <a:rPr lang="en-US" sz="3600" dirty="0" smtClean="0">
                <a:solidFill>
                  <a:srgbClr val="FFFF00"/>
                </a:solidFill>
                <a:latin typeface="Baskerville Old Face" pitchFamily="18" charset="0"/>
              </a:rPr>
              <a:t>on Halloween. But now in Britain </a:t>
            </a:r>
            <a:r>
              <a:rPr lang="en-US" sz="3600" b="1" dirty="0" smtClean="0">
                <a:solidFill>
                  <a:srgbClr val="FFFF00"/>
                </a:solidFill>
                <a:latin typeface="Baskerville Old Face" pitchFamily="18" charset="0"/>
              </a:rPr>
              <a:t>its</a:t>
            </a:r>
            <a:r>
              <a:rPr lang="en-US" sz="3600" b="1" dirty="0" smtClean="0">
                <a:solidFill>
                  <a:srgbClr val="FF0000"/>
                </a:solidFill>
                <a:latin typeface="Baskerville Old Face" pitchFamily="18" charset="0"/>
              </a:rPr>
              <a:t> a time for fun. </a:t>
            </a:r>
            <a:r>
              <a:rPr lang="en-US" sz="3600" dirty="0" smtClean="0">
                <a:solidFill>
                  <a:srgbClr val="FFFF00"/>
                </a:solidFill>
                <a:latin typeface="Baskerville Old Face" pitchFamily="18" charset="0"/>
              </a:rPr>
              <a:t>There are always </a:t>
            </a:r>
            <a:r>
              <a:rPr lang="en-US" sz="3600" b="1" dirty="0" smtClean="0">
                <a:solidFill>
                  <a:srgbClr val="FF0000"/>
                </a:solidFill>
                <a:latin typeface="Baskerville Old Face" pitchFamily="18" charset="0"/>
              </a:rPr>
              <a:t>a lot of parties </a:t>
            </a:r>
            <a:r>
              <a:rPr lang="en-US" sz="3600" dirty="0" smtClean="0">
                <a:solidFill>
                  <a:srgbClr val="FFFF00"/>
                </a:solidFill>
                <a:latin typeface="Baskerville Old Face" pitchFamily="18" charset="0"/>
              </a:rPr>
              <a:t>on October 31st. At these parties people </a:t>
            </a:r>
            <a:r>
              <a:rPr lang="en-US" sz="3600" b="1" dirty="0" smtClean="0">
                <a:solidFill>
                  <a:srgbClr val="FF0000"/>
                </a:solidFill>
                <a:latin typeface="Baskerville Old Face" pitchFamily="18" charset="0"/>
              </a:rPr>
              <a:t>wear masks </a:t>
            </a:r>
            <a:r>
              <a:rPr lang="en-US" sz="3600" dirty="0" smtClean="0">
                <a:solidFill>
                  <a:srgbClr val="FFFF00"/>
                </a:solidFill>
                <a:latin typeface="Baskerville Old Face" pitchFamily="18" charset="0"/>
              </a:rPr>
              <a:t>and they </a:t>
            </a:r>
            <a:r>
              <a:rPr lang="en-US" sz="3600" b="1" dirty="0" smtClean="0">
                <a:solidFill>
                  <a:srgbClr val="FF0000"/>
                </a:solidFill>
                <a:latin typeface="Baskerville Old Face" pitchFamily="18" charset="0"/>
              </a:rPr>
              <a:t>dress as ghosts </a:t>
            </a:r>
            <a:r>
              <a:rPr lang="en-US" sz="3600" dirty="0" smtClean="0">
                <a:solidFill>
                  <a:srgbClr val="FFFF00"/>
                </a:solidFill>
                <a:latin typeface="Baskerville Old Face" pitchFamily="18" charset="0"/>
              </a:rPr>
              <a:t>and witches, or as Dracula or Frankenstein's monster. And some people make special </a:t>
            </a:r>
            <a:r>
              <a:rPr lang="en-US" sz="3600" b="1" dirty="0" smtClean="0">
                <a:solidFill>
                  <a:srgbClr val="FF0000"/>
                </a:solidFill>
                <a:latin typeface="Baskerville Old Face" pitchFamily="18" charset="0"/>
              </a:rPr>
              <a:t>Halloween lamps</a:t>
            </a:r>
            <a:r>
              <a:rPr lang="en-US" sz="3600" dirty="0" smtClean="0">
                <a:solidFill>
                  <a:srgbClr val="FFFF00"/>
                </a:solidFill>
                <a:latin typeface="Baskerville Old Face" pitchFamily="18" charset="0"/>
              </a:rPr>
              <a:t> from a large fruit,   the </a:t>
            </a:r>
            <a:r>
              <a:rPr lang="en-US" sz="3600" b="1" dirty="0" smtClean="0">
                <a:solidFill>
                  <a:srgbClr val="FF0000"/>
                </a:solidFill>
                <a:latin typeface="Baskerville Old Face" pitchFamily="18" charset="0"/>
              </a:rPr>
              <a:t>pumpkin</a:t>
            </a:r>
            <a:r>
              <a:rPr lang="en-US" sz="3600" dirty="0" smtClean="0">
                <a:solidFill>
                  <a:srgbClr val="FFFF00"/>
                </a:solidFill>
                <a:latin typeface="Baskerville Old Face" pitchFamily="18" charset="0"/>
              </a:rPr>
              <a:t>.</a:t>
            </a:r>
            <a:endParaRPr lang="ru-RU" sz="3600" dirty="0" smtClean="0">
              <a:solidFill>
                <a:srgbClr val="FFFF00"/>
              </a:solidFill>
            </a:endParaRPr>
          </a:p>
          <a:p>
            <a:pPr>
              <a:buNone/>
            </a:pPr>
            <a:r>
              <a:rPr lang="ru-RU" sz="3600" dirty="0" smtClean="0">
                <a:solidFill>
                  <a:srgbClr val="FFFF00"/>
                </a:solidFill>
                <a:latin typeface="Baskerville Old Face" pitchFamily="18" charset="0"/>
              </a:rPr>
              <a:t>		</a:t>
            </a:r>
            <a:r>
              <a:rPr lang="en-US" sz="3600" dirty="0" smtClean="0">
                <a:solidFill>
                  <a:srgbClr val="FFFF00"/>
                </a:solidFill>
                <a:latin typeface="Baskerville Old Face" pitchFamily="18" charset="0"/>
              </a:rPr>
              <a:t>First they take out the middle of the pumpkin. Then they cut holes for the eyes, nose and mouth. Finally they put a candle inside the pumpkin.</a:t>
            </a:r>
            <a:endParaRPr lang="ru-RU" sz="3600" dirty="0" smtClean="0">
              <a:solidFill>
                <a:srgbClr val="FFFF00"/>
              </a:solidFill>
            </a:endParaRPr>
          </a:p>
          <a:p>
            <a:pPr>
              <a:buNone/>
            </a:pP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Содержимое 3" descr="kids-halloween-500x333.jpg"/>
          <p:cNvPicPr>
            <a:picLocks noGrp="1" noChangeAspect="1"/>
          </p:cNvPicPr>
          <p:nvPr>
            <p:ph idx="1"/>
          </p:nvPr>
        </p:nvPicPr>
        <p:blipFill>
          <a:blip r:embed="rId3" cstate="print"/>
          <a:stretch>
            <a:fillRect/>
          </a:stretch>
        </p:blipFill>
        <p:spPr>
          <a:xfrm>
            <a:off x="0" y="0"/>
            <a:ext cx="8500372" cy="5661248"/>
          </a:xfrm>
        </p:spPr>
      </p:pic>
      <p:pic>
        <p:nvPicPr>
          <p:cNvPr id="5" name="Рисунок 4" descr="gty_halloween_party_mi_121019_wg.jpg"/>
          <p:cNvPicPr>
            <a:picLocks noChangeAspect="1"/>
          </p:cNvPicPr>
          <p:nvPr/>
        </p:nvPicPr>
        <p:blipFill>
          <a:blip r:embed="rId4" cstate="print"/>
          <a:stretch>
            <a:fillRect/>
          </a:stretch>
        </p:blipFill>
        <p:spPr>
          <a:xfrm>
            <a:off x="975431" y="0"/>
            <a:ext cx="8168569" cy="4594820"/>
          </a:xfrm>
          <a:prstGeom prst="rect">
            <a:avLst/>
          </a:prstGeom>
        </p:spPr>
      </p:pic>
      <p:pic>
        <p:nvPicPr>
          <p:cNvPr id="6" name="Рисунок 5" descr="Kate-Beckinsale-Halloween-Party-her-family.jpg"/>
          <p:cNvPicPr>
            <a:picLocks noChangeAspect="1"/>
          </p:cNvPicPr>
          <p:nvPr/>
        </p:nvPicPr>
        <p:blipFill>
          <a:blip r:embed="rId5" cstate="print"/>
          <a:stretch>
            <a:fillRect/>
          </a:stretch>
        </p:blipFill>
        <p:spPr>
          <a:xfrm>
            <a:off x="4716016" y="17013"/>
            <a:ext cx="4427984" cy="6840987"/>
          </a:xfrm>
          <a:prstGeom prst="rect">
            <a:avLst/>
          </a:prstGeom>
        </p:spPr>
      </p:pic>
      <p:pic>
        <p:nvPicPr>
          <p:cNvPr id="7" name="Рисунок 6" descr="halloween.jpg"/>
          <p:cNvPicPr>
            <a:picLocks noChangeAspect="1"/>
          </p:cNvPicPr>
          <p:nvPr/>
        </p:nvPicPr>
        <p:blipFill>
          <a:blip r:embed="rId6" cstate="print"/>
          <a:stretch>
            <a:fillRect/>
          </a:stretch>
        </p:blipFill>
        <p:spPr>
          <a:xfrm>
            <a:off x="0" y="2141985"/>
            <a:ext cx="4716016" cy="47160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3000"/>
                                        <p:tgtEl>
                                          <p:spTgt spid="6"/>
                                        </p:tgtEl>
                                      </p:cBhvr>
                                    </p:animEffect>
                                    <p:set>
                                      <p:cBhvr>
                                        <p:cTn id="12" dur="1" fill="hold">
                                          <p:stCondLst>
                                            <p:cond delay="2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0" fill="hold" nodeType="clickEffect">
                                  <p:stCondLst>
                                    <p:cond delay="0"/>
                                  </p:stCondLst>
                                  <p:childTnLst>
                                    <p:anim calcmode="lin" valueType="num">
                                      <p:cBhvr>
                                        <p:cTn id="21" dur="3000"/>
                                        <p:tgtEl>
                                          <p:spTgt spid="5"/>
                                        </p:tgtEl>
                                        <p:attrNameLst>
                                          <p:attrName>ppt_w</p:attrName>
                                        </p:attrNameLst>
                                      </p:cBhvr>
                                      <p:tavLst>
                                        <p:tav tm="0">
                                          <p:val>
                                            <p:strVal val="ppt_w"/>
                                          </p:val>
                                        </p:tav>
                                        <p:tav tm="100000">
                                          <p:val>
                                            <p:fltVal val="0"/>
                                          </p:val>
                                        </p:tav>
                                      </p:tavLst>
                                    </p:anim>
                                    <p:anim calcmode="lin" valueType="num">
                                      <p:cBhvr>
                                        <p:cTn id="22" dur="3000"/>
                                        <p:tgtEl>
                                          <p:spTgt spid="5"/>
                                        </p:tgtEl>
                                        <p:attrNameLst>
                                          <p:attrName>ppt_h</p:attrName>
                                        </p:attrNameLst>
                                      </p:cBhvr>
                                      <p:tavLst>
                                        <p:tav tm="0">
                                          <p:val>
                                            <p:strVal val="ppt_h"/>
                                          </p:val>
                                        </p:tav>
                                        <p:tav tm="100000">
                                          <p:val>
                                            <p:fltVal val="0"/>
                                          </p:val>
                                        </p:tav>
                                      </p:tavLst>
                                    </p:anim>
                                    <p:animEffect transition="out" filter="fade">
                                      <p:cBhvr>
                                        <p:cTn id="23" dur="3000"/>
                                        <p:tgtEl>
                                          <p:spTgt spid="5"/>
                                        </p:tgtEl>
                                      </p:cBhvr>
                                    </p:animEffect>
                                    <p:set>
                                      <p:cBhvr>
                                        <p:cTn id="24" dur="1" fill="hold">
                                          <p:stCondLst>
                                            <p:cond delay="29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3000"/>
                                        <p:tgtEl>
                                          <p:spTgt spid="4"/>
                                        </p:tgtEl>
                                      </p:cBhvr>
                                    </p:animEffect>
                                    <p:set>
                                      <p:cBhvr>
                                        <p:cTn id="29" dur="1" fill="hold">
                                          <p:stCondLst>
                                            <p:cond delay="2999"/>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0" fill="hold"/>
                                        <p:tgtEl>
                                          <p:spTgt spid="7"/>
                                        </p:tgtEl>
                                        <p:attrNameLst>
                                          <p:attrName>ppt_w</p:attrName>
                                        </p:attrNameLst>
                                      </p:cBhvr>
                                      <p:tavLst>
                                        <p:tav tm="0">
                                          <p:val>
                                            <p:strVal val="#ppt_w*0.70"/>
                                          </p:val>
                                        </p:tav>
                                        <p:tav tm="100000">
                                          <p:val>
                                            <p:strVal val="#ppt_w"/>
                                          </p:val>
                                        </p:tav>
                                      </p:tavLst>
                                    </p:anim>
                                    <p:anim calcmode="lin" valueType="num">
                                      <p:cBhvr>
                                        <p:cTn id="35" dur="5000" fill="hold"/>
                                        <p:tgtEl>
                                          <p:spTgt spid="7"/>
                                        </p:tgtEl>
                                        <p:attrNameLst>
                                          <p:attrName>ppt_h</p:attrName>
                                        </p:attrNameLst>
                                      </p:cBhvr>
                                      <p:tavLst>
                                        <p:tav tm="0">
                                          <p:val>
                                            <p:strVal val="#ppt_h"/>
                                          </p:val>
                                        </p:tav>
                                        <p:tav tm="100000">
                                          <p:val>
                                            <p:strVal val="#ppt_h"/>
                                          </p:val>
                                        </p:tav>
                                      </p:tavLst>
                                    </p:anim>
                                    <p:animEffect transition="in" filter="fade">
                                      <p:cBhvr>
                                        <p:cTn id="36" dur="5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arn(inHorizontal)">
                                      <p:cBhvr>
                                        <p:cTn id="41"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6192688"/>
          </a:xfrm>
        </p:spPr>
        <p:txBody>
          <a:bodyPr>
            <a:normAutofit fontScale="77500" lnSpcReduction="20000"/>
          </a:bodyPr>
          <a:lstStyle/>
          <a:p>
            <a:pPr>
              <a:buNone/>
            </a:pPr>
            <a:r>
              <a:rPr lang="en-US" sz="3000" b="1" dirty="0" smtClean="0">
                <a:solidFill>
                  <a:srgbClr val="00B050"/>
                </a:solidFill>
                <a:latin typeface="Baskerville Old Face" pitchFamily="18" charset="0"/>
              </a:rPr>
              <a:t>NOVEMBER</a:t>
            </a:r>
            <a:endParaRPr lang="ru-RU" sz="3000" b="1" dirty="0" smtClean="0">
              <a:solidFill>
                <a:srgbClr val="00B050"/>
              </a:solidFill>
            </a:endParaRPr>
          </a:p>
          <a:p>
            <a:pPr algn="ctr">
              <a:buNone/>
            </a:pPr>
            <a:r>
              <a:rPr lang="en-US" sz="4100" b="1" dirty="0" smtClean="0">
                <a:solidFill>
                  <a:srgbClr val="00B0F0"/>
                </a:solidFill>
                <a:latin typeface="Baskerville Old Face" pitchFamily="18" charset="0"/>
              </a:rPr>
              <a:t>Guy Fawkes' Day</a:t>
            </a:r>
            <a:endParaRPr lang="ru-RU" sz="4100" b="1" dirty="0" smtClean="0">
              <a:solidFill>
                <a:srgbClr val="00B0F0"/>
              </a:solidFill>
            </a:endParaRPr>
          </a:p>
          <a:p>
            <a:pPr>
              <a:buNone/>
            </a:pPr>
            <a:r>
              <a:rPr lang="en-US" dirty="0" smtClean="0">
                <a:latin typeface="Baskerville Old Face" pitchFamily="18" charset="0"/>
              </a:rPr>
              <a:t>		</a:t>
            </a:r>
            <a:r>
              <a:rPr lang="en-US" b="1" dirty="0" smtClean="0">
                <a:solidFill>
                  <a:srgbClr val="FF0000"/>
                </a:solidFill>
                <a:latin typeface="Baskerville Old Face" pitchFamily="18" charset="0"/>
              </a:rPr>
              <a:t>November 5th </a:t>
            </a:r>
            <a:r>
              <a:rPr lang="en-US" dirty="0" smtClean="0">
                <a:solidFill>
                  <a:srgbClr val="FFFF00"/>
                </a:solidFill>
                <a:latin typeface="Baskerville Old Face" pitchFamily="18" charset="0"/>
              </a:rPr>
              <a:t>is Guy </a:t>
            </a:r>
            <a:r>
              <a:rPr lang="en-US" dirty="0" err="1" smtClean="0">
                <a:solidFill>
                  <a:srgbClr val="FFFF00"/>
                </a:solidFill>
                <a:latin typeface="Baskerville Old Face" pitchFamily="18" charset="0"/>
              </a:rPr>
              <a:t>Faw</a:t>
            </a:r>
            <a:r>
              <a:rPr lang="en-US" dirty="0" smtClean="0">
                <a:solidFill>
                  <a:srgbClr val="FFFF00"/>
                </a:solidFill>
                <a:latin typeface="Baskerville Old Face" pitchFamily="18" charset="0"/>
              </a:rPr>
              <a:t> </a:t>
            </a:r>
            <a:r>
              <a:rPr lang="en-US" dirty="0" err="1" smtClean="0">
                <a:solidFill>
                  <a:srgbClr val="FFFF00"/>
                </a:solidFill>
                <a:latin typeface="Baskerville Old Face" pitchFamily="18" charset="0"/>
              </a:rPr>
              <a:t>kes</a:t>
            </a:r>
            <a:r>
              <a:rPr lang="en-US" dirty="0" smtClean="0">
                <a:solidFill>
                  <a:srgbClr val="FFFF00"/>
                </a:solidFill>
                <a:latin typeface="Baskerville Old Face" pitchFamily="18" charset="0"/>
              </a:rPr>
              <a:t>’ Day in Britain. All over the country </a:t>
            </a:r>
            <a:r>
              <a:rPr lang="en-US" b="1" dirty="0" smtClean="0">
                <a:solidFill>
                  <a:srgbClr val="FF0000"/>
                </a:solidFill>
                <a:latin typeface="Baskerville Old Face" pitchFamily="18" charset="0"/>
              </a:rPr>
              <a:t>people build wood fires </a:t>
            </a:r>
            <a:r>
              <a:rPr lang="en-US" dirty="0" smtClean="0">
                <a:solidFill>
                  <a:srgbClr val="FFFF00"/>
                </a:solidFill>
                <a:latin typeface="Baskerville Old Face" pitchFamily="18" charset="0"/>
              </a:rPr>
              <a:t>or “</a:t>
            </a:r>
            <a:r>
              <a:rPr lang="en-US" b="1" dirty="0" smtClean="0">
                <a:solidFill>
                  <a:srgbClr val="FF0000"/>
                </a:solidFill>
                <a:latin typeface="Baskerville Old Face" pitchFamily="18" charset="0"/>
              </a:rPr>
              <a:t>bonfires</a:t>
            </a:r>
            <a:r>
              <a:rPr lang="en-US" dirty="0" smtClean="0">
                <a:solidFill>
                  <a:srgbClr val="FFFF00"/>
                </a:solidFill>
                <a:latin typeface="Baskerville Old Face" pitchFamily="18" charset="0"/>
              </a:rPr>
              <a:t>”, in their gardens. On top of each bonfire is a guy. That's a figure of Guy Fawkes. People make guys with straw, old clothes and newspapers. But before November 5th, children use their guys </a:t>
            </a:r>
            <a:r>
              <a:rPr lang="en-US" b="1" dirty="0" smtClean="0">
                <a:solidFill>
                  <a:srgbClr val="FF0000"/>
                </a:solidFill>
                <a:latin typeface="Baskerville Old Face" pitchFamily="18" charset="0"/>
              </a:rPr>
              <a:t>to make money </a:t>
            </a:r>
            <a:r>
              <a:rPr lang="en-US" dirty="0" smtClean="0">
                <a:solidFill>
                  <a:srgbClr val="FFFF00"/>
                </a:solidFill>
                <a:latin typeface="Baskerville Old Face" pitchFamily="18" charset="0"/>
              </a:rPr>
              <a:t>They stand in the street and shout </a:t>
            </a:r>
            <a:r>
              <a:rPr lang="en-US" b="1" dirty="0" smtClean="0">
                <a:solidFill>
                  <a:srgbClr val="FF0000"/>
                </a:solidFill>
                <a:latin typeface="Baskerville Old Face" pitchFamily="18" charset="0"/>
              </a:rPr>
              <a:t>"Penny for the guy". </a:t>
            </a:r>
            <a:r>
              <a:rPr lang="en-US" dirty="0" smtClean="0">
                <a:solidFill>
                  <a:srgbClr val="FFFF00"/>
                </a:solidFill>
                <a:latin typeface="Baskerville Old Face" pitchFamily="18" charset="0"/>
              </a:rPr>
              <a:t>Then they spend the money on fireworks. But how did this tradition start? Who was Guy Fawkes and why do the British remember him on November 5th?</a:t>
            </a:r>
            <a:endParaRPr lang="ru-RU" dirty="0" smtClean="0">
              <a:solidFill>
                <a:srgbClr val="FFFF00"/>
              </a:solidFill>
            </a:endParaRPr>
          </a:p>
          <a:p>
            <a:pPr>
              <a:buNone/>
            </a:pPr>
            <a:r>
              <a:rPr lang="en-US" dirty="0" smtClean="0">
                <a:solidFill>
                  <a:srgbClr val="FFFF00"/>
                </a:solidFill>
                <a:latin typeface="Baskerville Old Face" pitchFamily="18" charset="0"/>
              </a:rPr>
              <a:t>		On November 5th 1605, Guy Fawkes tried to kill King James I. He and a group of friends put a bomb under the Houses of Parliament in London. But the King's men found the bomb  and they found Guy Fawkes, too. They took him to the Tower of London and there the King's men cut off his head.</a:t>
            </a:r>
            <a:endParaRPr lang="ru-RU" dirty="0" smtClean="0">
              <a:solidFill>
                <a:srgbClr val="FFFF00"/>
              </a:solidFill>
            </a:endParaRPr>
          </a:p>
          <a:p>
            <a:pPr>
              <a:buNone/>
            </a:pP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a:bodyPr>
          <a:lstStyle/>
          <a:p>
            <a:pPr algn="l"/>
            <a:r>
              <a:rPr lang="en-US" dirty="0" smtClean="0"/>
              <a:t>	</a:t>
            </a:r>
            <a:r>
              <a:rPr lang="en-US" dirty="0" smtClean="0">
                <a:solidFill>
                  <a:schemeClr val="accent6">
                    <a:lumMod val="20000"/>
                    <a:lumOff val="80000"/>
                  </a:schemeClr>
                </a:solidFill>
                <a:latin typeface="Baskerville Old Face" pitchFamily="18" charset="0"/>
              </a:rPr>
              <a:t>Some British customs and traditions are famous all over the world. Bowler hats, tea and talking about the weather, for example. But what about the others? </a:t>
            </a:r>
            <a:endParaRPr lang="ru-RU" dirty="0">
              <a:solidFill>
                <a:schemeClr val="accent6">
                  <a:lumMod val="20000"/>
                  <a:lumOff val="8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pic>
        <p:nvPicPr>
          <p:cNvPr id="4" name="Содержимое 3" descr="guy_fawkes_1104.jpg"/>
          <p:cNvPicPr>
            <a:picLocks noGrp="1" noChangeAspect="1"/>
          </p:cNvPicPr>
          <p:nvPr>
            <p:ph idx="1"/>
          </p:nvPr>
        </p:nvPicPr>
        <p:blipFill>
          <a:blip r:embed="rId3" cstate="print"/>
          <a:stretch>
            <a:fillRect/>
          </a:stretch>
        </p:blipFill>
        <p:spPr>
          <a:xfrm>
            <a:off x="0" y="0"/>
            <a:ext cx="8052000" cy="4509120"/>
          </a:xfrm>
        </p:spPr>
      </p:pic>
      <p:pic>
        <p:nvPicPr>
          <p:cNvPr id="5" name="Рисунок 4" descr="guy_fawkes_day.jpg"/>
          <p:cNvPicPr>
            <a:picLocks noChangeAspect="1"/>
          </p:cNvPicPr>
          <p:nvPr/>
        </p:nvPicPr>
        <p:blipFill>
          <a:blip r:embed="rId4" cstate="print"/>
          <a:stretch>
            <a:fillRect/>
          </a:stretch>
        </p:blipFill>
        <p:spPr>
          <a:xfrm>
            <a:off x="3995936" y="12170"/>
            <a:ext cx="5148064" cy="68458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1365" fill="hold">
                                          <p:stCondLst>
                                            <p:cond delay="0"/>
                                          </p:stCondLst>
                                        </p:cTn>
                                        <p:tgtEl>
                                          <p:spTgt spid="4"/>
                                        </p:tgtEl>
                                        <p:attrNameLst>
                                          <p:attrName>style.rotation</p:attrName>
                                        </p:attrNameLst>
                                      </p:cBhvr>
                                      <p:to>
                                        <p:strVal val="-45.0"/>
                                      </p:to>
                                    </p:set>
                                    <p:anim calcmode="lin" valueType="num">
                                      <p:cBhvr>
                                        <p:cTn id="8" dur="1365" fill="hold">
                                          <p:stCondLst>
                                            <p:cond delay="136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136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468" decel="50000" autoRev="1" fill="hold">
                                          <p:stCondLst>
                                            <p:cond delay="136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408" fill="hold">
                                          <p:stCondLst>
                                            <p:cond delay="259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5" presetClass="exit" presetSubtype="0" fill="hold" nodeType="clickEffect">
                                  <p:stCondLst>
                                    <p:cond delay="0"/>
                                  </p:stCondLst>
                                  <p:iterate type="lt">
                                    <p:tmPct val="0"/>
                                  </p:iterate>
                                  <p:childTnLst>
                                    <p:anim calcmode="lin" valueType="num">
                                      <p:cBhvr>
                                        <p:cTn id="15" dur="1000"/>
                                        <p:tgtEl>
                                          <p:spTgt spid="4"/>
                                        </p:tgtEl>
                                        <p:attrNameLst>
                                          <p:attrName>ppt_w</p:attrName>
                                        </p:attrNameLst>
                                      </p:cBhvr>
                                      <p:tavLst>
                                        <p:tav tm="0">
                                          <p:val>
                                            <p:strVal val="ppt_w"/>
                                          </p:val>
                                        </p:tav>
                                        <p:tav tm="100000">
                                          <p:val>
                                            <p:strVal val="ppt_w*0.70"/>
                                          </p:val>
                                        </p:tav>
                                      </p:tavLst>
                                    </p:anim>
                                    <p:anim calcmode="lin" valueType="num">
                                      <p:cBhvr>
                                        <p:cTn id="16" dur="1000"/>
                                        <p:tgtEl>
                                          <p:spTgt spid="4"/>
                                        </p:tgtEl>
                                        <p:attrNameLst>
                                          <p:attrName>ppt_h</p:attrName>
                                        </p:attrNameLst>
                                      </p:cBhvr>
                                      <p:tavLst>
                                        <p:tav tm="0">
                                          <p:val>
                                            <p:strVal val="ppt_h"/>
                                          </p:val>
                                        </p:tav>
                                        <p:tav tm="100000">
                                          <p:val>
                                            <p:strVal val="ppt_h"/>
                                          </p:val>
                                        </p:tav>
                                      </p:tavLst>
                                    </p:anim>
                                    <p:animEffect transition="out" filter="fade">
                                      <p:cBhvr>
                                        <p:cTn id="17" dur="1000"/>
                                        <p:tgtEl>
                                          <p:spTgt spid="4"/>
                                        </p:tgtEl>
                                      </p:cBhvr>
                                    </p:animEffect>
                                    <p:set>
                                      <p:cBhvr>
                                        <p:cTn id="18" dur="1" fill="hold">
                                          <p:stCondLst>
                                            <p:cond delay="9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400" decel="100000"/>
                                        <p:tgtEl>
                                          <p:spTgt spid="5"/>
                                        </p:tgtEl>
                                      </p:cBhvr>
                                    </p:animEffect>
                                    <p:anim calcmode="lin" valueType="num">
                                      <p:cBhvr>
                                        <p:cTn id="24" dur="2400" decel="100000" fill="hold"/>
                                        <p:tgtEl>
                                          <p:spTgt spid="5"/>
                                        </p:tgtEl>
                                        <p:attrNameLst>
                                          <p:attrName>style.rotation</p:attrName>
                                        </p:attrNameLst>
                                      </p:cBhvr>
                                      <p:tavLst>
                                        <p:tav tm="0">
                                          <p:val>
                                            <p:fltVal val="-90"/>
                                          </p:val>
                                        </p:tav>
                                        <p:tav tm="100000">
                                          <p:val>
                                            <p:fltVal val="0"/>
                                          </p:val>
                                        </p:tav>
                                      </p:tavLst>
                                    </p:anim>
                                    <p:anim calcmode="lin" valueType="num">
                                      <p:cBhvr>
                                        <p:cTn id="25" dur="2400" decel="100000" fill="hold"/>
                                        <p:tgtEl>
                                          <p:spTgt spid="5"/>
                                        </p:tgtEl>
                                        <p:attrNameLst>
                                          <p:attrName>ppt_x</p:attrName>
                                        </p:attrNameLst>
                                      </p:cBhvr>
                                      <p:tavLst>
                                        <p:tav tm="0">
                                          <p:val>
                                            <p:strVal val="#ppt_x+0.4"/>
                                          </p:val>
                                        </p:tav>
                                        <p:tav tm="100000">
                                          <p:val>
                                            <p:strVal val="#ppt_x-0.05"/>
                                          </p:val>
                                        </p:tav>
                                      </p:tavLst>
                                    </p:anim>
                                    <p:anim calcmode="lin" valueType="num">
                                      <p:cBhvr>
                                        <p:cTn id="26" dur="2400" decel="100000" fill="hold"/>
                                        <p:tgtEl>
                                          <p:spTgt spid="5"/>
                                        </p:tgtEl>
                                        <p:attrNameLst>
                                          <p:attrName>ppt_y</p:attrName>
                                        </p:attrNameLst>
                                      </p:cBhvr>
                                      <p:tavLst>
                                        <p:tav tm="0">
                                          <p:val>
                                            <p:strVal val="#ppt_y-0.4"/>
                                          </p:val>
                                        </p:tav>
                                        <p:tav tm="100000">
                                          <p:val>
                                            <p:strVal val="#ppt_y+0.1"/>
                                          </p:val>
                                        </p:tav>
                                      </p:tavLst>
                                    </p:anim>
                                    <p:anim calcmode="lin" valueType="num">
                                      <p:cBhvr>
                                        <p:cTn id="27" dur="600" accel="100000" fill="hold">
                                          <p:stCondLst>
                                            <p:cond delay="2400"/>
                                          </p:stCondLst>
                                        </p:cTn>
                                        <p:tgtEl>
                                          <p:spTgt spid="5"/>
                                        </p:tgtEl>
                                        <p:attrNameLst>
                                          <p:attrName>ppt_x</p:attrName>
                                        </p:attrNameLst>
                                      </p:cBhvr>
                                      <p:tavLst>
                                        <p:tav tm="0">
                                          <p:val>
                                            <p:strVal val="#ppt_x-0.05"/>
                                          </p:val>
                                        </p:tav>
                                        <p:tav tm="100000">
                                          <p:val>
                                            <p:strVal val="#ppt_x"/>
                                          </p:val>
                                        </p:tav>
                                      </p:tavLst>
                                    </p:anim>
                                    <p:anim calcmode="lin" valueType="num">
                                      <p:cBhvr>
                                        <p:cTn id="28" dur="600" accel="100000" fill="hold">
                                          <p:stCondLst>
                                            <p:cond delay="24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nodeType="clickEffect">
                                  <p:stCondLst>
                                    <p:cond delay="0"/>
                                  </p:stCondLst>
                                  <p:childTnLst>
                                    <p:animEffect transition="out" filter="dissolve">
                                      <p:cBhvr>
                                        <p:cTn id="32" dur="3000"/>
                                        <p:tgtEl>
                                          <p:spTgt spid="5"/>
                                        </p:tgtEl>
                                      </p:cBhvr>
                                    </p:animEffect>
                                    <p:set>
                                      <p:cBhvr>
                                        <p:cTn id="33" dur="1" fill="hold">
                                          <p:stCondLst>
                                            <p:cond delay="2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6048672"/>
          </a:xfrm>
        </p:spPr>
        <p:txBody>
          <a:bodyPr>
            <a:normAutofit fontScale="40000" lnSpcReduction="20000"/>
          </a:bodyPr>
          <a:lstStyle/>
          <a:p>
            <a:pPr>
              <a:buNone/>
            </a:pPr>
            <a:r>
              <a:rPr lang="en-US" sz="3700" b="1" dirty="0" smtClean="0">
                <a:solidFill>
                  <a:srgbClr val="00B050"/>
                </a:solidFill>
                <a:latin typeface="Baskerville Old Face" pitchFamily="18" charset="0"/>
              </a:rPr>
              <a:t>DECEMBER</a:t>
            </a:r>
            <a:endParaRPr lang="ru-RU" sz="8000" b="1" dirty="0" smtClean="0">
              <a:solidFill>
                <a:srgbClr val="00B050"/>
              </a:solidFill>
            </a:endParaRPr>
          </a:p>
          <a:p>
            <a:pPr algn="ctr">
              <a:buNone/>
            </a:pPr>
            <a:r>
              <a:rPr lang="en-US" sz="8000" b="1" dirty="0" smtClean="0">
                <a:solidFill>
                  <a:srgbClr val="00B0F0"/>
                </a:solidFill>
                <a:latin typeface="Baskerville Old Face" pitchFamily="18" charset="0"/>
              </a:rPr>
              <a:t>Christmas and the New Year</a:t>
            </a:r>
          </a:p>
          <a:p>
            <a:pPr algn="ctr">
              <a:buNone/>
            </a:pPr>
            <a:endParaRPr lang="ru-RU" sz="6700" b="1" dirty="0" smtClean="0">
              <a:solidFill>
                <a:srgbClr val="00B0F0"/>
              </a:solidFill>
            </a:endParaRPr>
          </a:p>
          <a:p>
            <a:pPr>
              <a:buNone/>
            </a:pPr>
            <a:r>
              <a:rPr lang="en-US" dirty="0" smtClean="0">
                <a:latin typeface="Baskerville Old Face" pitchFamily="18" charset="0"/>
              </a:rPr>
              <a:t>		</a:t>
            </a:r>
            <a:r>
              <a:rPr lang="en-US" sz="5000" dirty="0" smtClean="0">
                <a:solidFill>
                  <a:srgbClr val="FFFF00"/>
                </a:solidFill>
                <a:latin typeface="Baskerville Old Face" pitchFamily="18" charset="0"/>
              </a:rPr>
              <a:t>There are lots of Christmas and New Year traditions in Britain.</a:t>
            </a:r>
            <a:endParaRPr lang="ru-RU" sz="5000" dirty="0" smtClean="0">
              <a:solidFill>
                <a:srgbClr val="FFFF00"/>
              </a:solidFill>
            </a:endParaRPr>
          </a:p>
          <a:p>
            <a:pPr>
              <a:buNone/>
            </a:pPr>
            <a:r>
              <a:rPr lang="en-US" sz="5000" dirty="0" smtClean="0">
                <a:solidFill>
                  <a:srgbClr val="FFFF00"/>
                </a:solidFill>
                <a:latin typeface="Baskerville Old Face" pitchFamily="18" charset="0"/>
              </a:rPr>
              <a:t>For example...</a:t>
            </a:r>
            <a:endParaRPr lang="ru-RU" sz="5000" dirty="0" smtClean="0">
              <a:solidFill>
                <a:srgbClr val="FFFF00"/>
              </a:solidFill>
            </a:endParaRPr>
          </a:p>
          <a:p>
            <a:pPr>
              <a:buNone/>
            </a:pPr>
            <a:r>
              <a:rPr lang="en-US" sz="5000" b="1" dirty="0" smtClean="0">
                <a:solidFill>
                  <a:srgbClr val="FF0000"/>
                </a:solidFill>
                <a:latin typeface="Baskerville Old Face" pitchFamily="18" charset="0"/>
              </a:rPr>
              <a:t>London's </a:t>
            </a:r>
            <a:r>
              <a:rPr lang="en-US" sz="5000" b="1" dirty="0" err="1" smtClean="0">
                <a:solidFill>
                  <a:srgbClr val="FF0000"/>
                </a:solidFill>
                <a:latin typeface="Baskerville Old Face" pitchFamily="18" charset="0"/>
              </a:rPr>
              <a:t>Ghristmas</a:t>
            </a:r>
            <a:r>
              <a:rPr lang="en-US" sz="5000" b="1" dirty="0" smtClean="0">
                <a:solidFill>
                  <a:srgbClr val="FF0000"/>
                </a:solidFill>
                <a:latin typeface="Baskerville Old Face" pitchFamily="18" charset="0"/>
              </a:rPr>
              <a:t> decorations </a:t>
            </a:r>
            <a:r>
              <a:rPr lang="en-US" sz="5000" dirty="0" smtClean="0">
                <a:solidFill>
                  <a:srgbClr val="FFFF00"/>
                </a:solidFill>
                <a:latin typeface="Baskerville Old Face" pitchFamily="18" charset="0"/>
              </a:rPr>
              <a:t>Every year the people </a:t>
            </a:r>
            <a:r>
              <a:rPr lang="en-US" sz="5000" baseline="-25000" dirty="0" smtClean="0">
                <a:solidFill>
                  <a:srgbClr val="FFFF00"/>
                </a:solidFill>
                <a:latin typeface="Baskerville Old Face" pitchFamily="18" charset="0"/>
              </a:rPr>
              <a:t> </a:t>
            </a:r>
            <a:r>
              <a:rPr lang="en-US" sz="5000" dirty="0" smtClean="0">
                <a:solidFill>
                  <a:srgbClr val="FFFF00"/>
                </a:solidFill>
                <a:latin typeface="Baskerville Old Face" pitchFamily="18" charset="0"/>
              </a:rPr>
              <a:t>of Norway give the city of London a present.. It's </a:t>
            </a:r>
            <a:r>
              <a:rPr lang="en-US" sz="5000" b="1" dirty="0" smtClean="0">
                <a:solidFill>
                  <a:srgbClr val="FFFF00"/>
                </a:solidFill>
                <a:latin typeface="Baskerville Old Face" pitchFamily="18" charset="0"/>
              </a:rPr>
              <a:t>a big Christmas tree</a:t>
            </a:r>
            <a:r>
              <a:rPr lang="en-US" sz="5000" dirty="0" smtClean="0">
                <a:solidFill>
                  <a:srgbClr val="FFFF00"/>
                </a:solidFill>
                <a:latin typeface="Baskerville Old Face" pitchFamily="18" charset="0"/>
              </a:rPr>
              <a:t> and it stands in Trafalgar Square.</a:t>
            </a:r>
            <a:endParaRPr lang="ru-RU" sz="5000" dirty="0" smtClean="0">
              <a:solidFill>
                <a:srgbClr val="FFFF00"/>
              </a:solidFill>
            </a:endParaRPr>
          </a:p>
          <a:p>
            <a:pPr>
              <a:buNone/>
            </a:pPr>
            <a:r>
              <a:rPr lang="en-US" sz="5000" dirty="0" smtClean="0">
                <a:solidFill>
                  <a:srgbClr val="FFFF00"/>
                </a:solidFill>
                <a:latin typeface="Baskerville Old Face" pitchFamily="18" charset="0"/>
              </a:rPr>
              <a:t>Traditionally people </a:t>
            </a:r>
            <a:r>
              <a:rPr lang="en-US" sz="5000" b="1" dirty="0" smtClean="0">
                <a:solidFill>
                  <a:srgbClr val="FF0000"/>
                </a:solidFill>
                <a:latin typeface="Baskerville Old Face" pitchFamily="18" charset="0"/>
              </a:rPr>
              <a:t>decorate their trees on Christmas Eve </a:t>
            </a:r>
            <a:r>
              <a:rPr lang="en-US" sz="5000" b="1" dirty="0" smtClean="0">
                <a:solidFill>
                  <a:srgbClr val="FFFF00"/>
                </a:solidFill>
                <a:latin typeface="Baskerville Old Face" pitchFamily="18" charset="0"/>
              </a:rPr>
              <a:t>- that's </a:t>
            </a:r>
            <a:r>
              <a:rPr lang="en-US" sz="5000" b="1" dirty="0" smtClean="0">
                <a:solidFill>
                  <a:srgbClr val="FF0000"/>
                </a:solidFill>
                <a:latin typeface="Baskerville Old Face" pitchFamily="18" charset="0"/>
              </a:rPr>
              <a:t>December 24th</a:t>
            </a:r>
            <a:r>
              <a:rPr lang="en-US" sz="5000" dirty="0" smtClean="0">
                <a:solidFill>
                  <a:srgbClr val="FFFF00"/>
                </a:solidFill>
                <a:latin typeface="Baskerville Old Face" pitchFamily="18" charset="0"/>
              </a:rPr>
              <a:t>. They take down the decorations twelve days later, on Twelfth Night (January 5th). An older tradition is </a:t>
            </a:r>
            <a:r>
              <a:rPr lang="en-US" sz="5000" b="1" dirty="0" smtClean="0">
                <a:solidFill>
                  <a:srgbClr val="FF0000"/>
                </a:solidFill>
                <a:latin typeface="Baskerville Old Face" pitchFamily="18" charset="0"/>
              </a:rPr>
              <a:t>Christmas mistletoe</a:t>
            </a:r>
            <a:r>
              <a:rPr lang="en-US" sz="5000" dirty="0" smtClean="0">
                <a:solidFill>
                  <a:srgbClr val="FFFF00"/>
                </a:solidFill>
                <a:latin typeface="Baskerville Old Face" pitchFamily="18" charset="0"/>
              </a:rPr>
              <a:t>. People put a piece of this green plant with its white berries over a door. Mistletoe brings good luck, people say. Also, at Christmas British people kiss their friends and family under the mistletoe.</a:t>
            </a:r>
            <a:endParaRPr lang="ru-RU" sz="5000" dirty="0" smtClean="0">
              <a:solidFill>
                <a:srgbClr val="FFFF00"/>
              </a:solidFill>
            </a:endParaRPr>
          </a:p>
          <a:p>
            <a:pPr>
              <a:buNone/>
            </a:pPr>
            <a:r>
              <a:rPr lang="en-US" sz="5000" b="1" dirty="0" smtClean="0">
                <a:solidFill>
                  <a:srgbClr val="FF0000"/>
                </a:solidFill>
                <a:latin typeface="Baskerville Old Face" pitchFamily="18" charset="0"/>
              </a:rPr>
              <a:t>Carols</a:t>
            </a:r>
            <a:endParaRPr lang="ru-RU" sz="5000" b="1" dirty="0" smtClean="0">
              <a:solidFill>
                <a:srgbClr val="FF0000"/>
              </a:solidFill>
            </a:endParaRPr>
          </a:p>
          <a:p>
            <a:pPr>
              <a:buNone/>
            </a:pPr>
            <a:r>
              <a:rPr lang="en-US" sz="5000" dirty="0" smtClean="0">
                <a:solidFill>
                  <a:srgbClr val="FFFF00"/>
                </a:solidFill>
                <a:latin typeface="Baskerville Old Face" pitchFamily="18" charset="0"/>
              </a:rPr>
              <a:t>		Before Christmas, </a:t>
            </a:r>
            <a:r>
              <a:rPr lang="en-US" sz="5000" b="1" dirty="0" smtClean="0">
                <a:solidFill>
                  <a:srgbClr val="FF0000"/>
                </a:solidFill>
                <a:latin typeface="Baskerville Old Face" pitchFamily="18" charset="0"/>
              </a:rPr>
              <a:t>groups of singers </a:t>
            </a:r>
            <a:r>
              <a:rPr lang="en-US" sz="5000" dirty="0" smtClean="0">
                <a:solidFill>
                  <a:srgbClr val="FFFF00"/>
                </a:solidFill>
                <a:latin typeface="Baskerville Old Face" pitchFamily="18" charset="0"/>
              </a:rPr>
              <a:t>go from house to house. They collect money and sing traditional Christmas songs or carols. There are a lot of very popular British Christmas carols. </a:t>
            </a:r>
            <a:r>
              <a:rPr lang="en-US" sz="5000" b="1" dirty="0" smtClean="0">
                <a:solidFill>
                  <a:srgbClr val="FFFF00"/>
                </a:solidFill>
                <a:latin typeface="Baskerville Old Face" pitchFamily="18" charset="0"/>
              </a:rPr>
              <a:t>Three famous ones are:</a:t>
            </a:r>
            <a:endParaRPr lang="ru-RU" sz="5000" dirty="0" smtClean="0">
              <a:solidFill>
                <a:srgbClr val="FFFF00"/>
              </a:solidFill>
            </a:endParaRPr>
          </a:p>
          <a:p>
            <a:pPr>
              <a:buNone/>
            </a:pPr>
            <a:r>
              <a:rPr lang="en-US" sz="5000" b="1" dirty="0" smtClean="0">
                <a:solidFill>
                  <a:srgbClr val="FFFF00"/>
                </a:solidFill>
                <a:latin typeface="Baskerville Old Face" pitchFamily="18" charset="0"/>
              </a:rPr>
              <a:t>"Good King Wenceslas", "The Holly and The Ivy" and "We Three Kings".</a:t>
            </a:r>
            <a:endParaRPr lang="ru-RU" sz="5000" dirty="0" smtClean="0">
              <a:solidFill>
                <a:srgbClr val="FFFF00"/>
              </a:solidFill>
            </a:endParaRPr>
          </a:p>
          <a:p>
            <a:pPr>
              <a:buNone/>
            </a:pPr>
            <a:endParaRPr lang="ru-RU" sz="5000" dirty="0" smtClean="0"/>
          </a:p>
          <a:p>
            <a:pPr>
              <a:buNone/>
            </a:pP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8000" b="-38000"/>
          </a:stretch>
        </a:blipFill>
        <a:effectLst/>
      </p:bgPr>
    </p:bg>
    <p:spTree>
      <p:nvGrpSpPr>
        <p:cNvPr id="1" name=""/>
        <p:cNvGrpSpPr/>
        <p:nvPr/>
      </p:nvGrpSpPr>
      <p:grpSpPr>
        <a:xfrm>
          <a:off x="0" y="0"/>
          <a:ext cx="0" cy="0"/>
          <a:chOff x="0" y="0"/>
          <a:chExt cx="0" cy="0"/>
        </a:xfrm>
      </p:grpSpPr>
      <p:pic>
        <p:nvPicPr>
          <p:cNvPr id="4" name="Содержимое 3" descr="Trafalgar_Square_Christmas_tree9.jpg"/>
          <p:cNvPicPr>
            <a:picLocks noGrp="1" noChangeAspect="1"/>
          </p:cNvPicPr>
          <p:nvPr>
            <p:ph idx="1"/>
          </p:nvPr>
        </p:nvPicPr>
        <p:blipFill>
          <a:blip r:embed="rId3" cstate="print"/>
          <a:stretch>
            <a:fillRect/>
          </a:stretch>
        </p:blipFill>
        <p:spPr>
          <a:xfrm>
            <a:off x="0" y="0"/>
            <a:ext cx="5143500" cy="6858000"/>
          </a:xfrm>
        </p:spPr>
      </p:pic>
      <p:pic>
        <p:nvPicPr>
          <p:cNvPr id="5" name="Рисунок 4" descr="carols.jpg"/>
          <p:cNvPicPr>
            <a:picLocks noChangeAspect="1"/>
          </p:cNvPicPr>
          <p:nvPr/>
        </p:nvPicPr>
        <p:blipFill>
          <a:blip r:embed="rId4" cstate="print"/>
          <a:stretch>
            <a:fillRect/>
          </a:stretch>
        </p:blipFill>
        <p:spPr>
          <a:xfrm>
            <a:off x="2392099" y="0"/>
            <a:ext cx="6751902" cy="4869160"/>
          </a:xfrm>
          <a:prstGeom prst="rect">
            <a:avLst/>
          </a:prstGeom>
        </p:spPr>
      </p:pic>
      <p:pic>
        <p:nvPicPr>
          <p:cNvPr id="6" name="Рисунок 5" descr="Great-mistletoe-on-a-door-wallpaper_29695.jpg"/>
          <p:cNvPicPr>
            <a:picLocks noChangeAspect="1"/>
          </p:cNvPicPr>
          <p:nvPr/>
        </p:nvPicPr>
        <p:blipFill>
          <a:blip r:embed="rId5" cstate="print"/>
          <a:stretch>
            <a:fillRect/>
          </a:stretch>
        </p:blipFill>
        <p:spPr>
          <a:xfrm>
            <a:off x="3131840" y="2348880"/>
            <a:ext cx="6012160" cy="4509120"/>
          </a:xfrm>
          <a:prstGeom prst="rect">
            <a:avLst/>
          </a:prstGeom>
        </p:spPr>
      </p:pic>
      <p:pic>
        <p:nvPicPr>
          <p:cNvPr id="7" name="Рисунок 6" descr="Carol_singers_1210607c.jpg"/>
          <p:cNvPicPr>
            <a:picLocks noChangeAspect="1"/>
          </p:cNvPicPr>
          <p:nvPr/>
        </p:nvPicPr>
        <p:blipFill>
          <a:blip r:embed="rId6" cstate="print"/>
          <a:stretch>
            <a:fillRect/>
          </a:stretch>
        </p:blipFill>
        <p:spPr>
          <a:xfrm>
            <a:off x="-1" y="2852936"/>
            <a:ext cx="6396977" cy="40050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style.rotation</p:attrName>
                                        </p:attrNameLst>
                                      </p:cBhvr>
                                      <p:tavLst>
                                        <p:tav tm="0">
                                          <p:val>
                                            <p:fltVal val="720"/>
                                          </p:val>
                                        </p:tav>
                                        <p:tav tm="100000">
                                          <p:val>
                                            <p:fltVal val="0"/>
                                          </p:val>
                                        </p:tav>
                                      </p:tavLst>
                                    </p:anim>
                                    <p:anim calcmode="lin" valueType="num">
                                      <p:cBhvr>
                                        <p:cTn id="9" dur="3000" fill="hold"/>
                                        <p:tgtEl>
                                          <p:spTgt spid="4"/>
                                        </p:tgtEl>
                                        <p:attrNameLst>
                                          <p:attrName>ppt_h</p:attrName>
                                        </p:attrNameLst>
                                      </p:cBhvr>
                                      <p:tavLst>
                                        <p:tav tm="0">
                                          <p:val>
                                            <p:fltVal val="0"/>
                                          </p:val>
                                        </p:tav>
                                        <p:tav tm="100000">
                                          <p:val>
                                            <p:strVal val="#ppt_h"/>
                                          </p:val>
                                        </p:tav>
                                      </p:tavLst>
                                    </p:anim>
                                    <p:anim calcmode="lin" valueType="num">
                                      <p:cBhvr>
                                        <p:cTn id="10" dur="3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0" presetClass="exit" presetSubtype="0" accel="100000" fill="hold" nodeType="clickEffect">
                                  <p:stCondLst>
                                    <p:cond delay="0"/>
                                  </p:stCondLst>
                                  <p:childTnLst>
                                    <p:anim calcmode="lin" valueType="num">
                                      <p:cBhvr>
                                        <p:cTn id="14" dur="3000"/>
                                        <p:tgtEl>
                                          <p:spTgt spid="4"/>
                                        </p:tgtEl>
                                        <p:attrNameLst>
                                          <p:attrName>ppt_w</p:attrName>
                                        </p:attrNameLst>
                                      </p:cBhvr>
                                      <p:tavLst>
                                        <p:tav tm="0">
                                          <p:val>
                                            <p:strVal val="ppt_w"/>
                                          </p:val>
                                        </p:tav>
                                        <p:tav tm="100000">
                                          <p:val>
                                            <p:strVal val="ppt_w+.3"/>
                                          </p:val>
                                        </p:tav>
                                      </p:tavLst>
                                    </p:anim>
                                    <p:anim calcmode="lin" valueType="num">
                                      <p:cBhvr>
                                        <p:cTn id="15" dur="3000"/>
                                        <p:tgtEl>
                                          <p:spTgt spid="4"/>
                                        </p:tgtEl>
                                        <p:attrNameLst>
                                          <p:attrName>ppt_h</p:attrName>
                                        </p:attrNameLst>
                                      </p:cBhvr>
                                      <p:tavLst>
                                        <p:tav tm="0">
                                          <p:val>
                                            <p:strVal val="ppt_h"/>
                                          </p:val>
                                        </p:tav>
                                        <p:tav tm="100000">
                                          <p:val>
                                            <p:strVal val="ppt_h"/>
                                          </p:val>
                                        </p:tav>
                                      </p:tavLst>
                                    </p:anim>
                                    <p:animEffect transition="out" filter="fade">
                                      <p:cBhvr>
                                        <p:cTn id="16" dur="3000"/>
                                        <p:tgtEl>
                                          <p:spTgt spid="4"/>
                                        </p:tgtEl>
                                      </p:cBhvr>
                                    </p:animEffect>
                                    <p:set>
                                      <p:cBhvr>
                                        <p:cTn id="17" dur="1" fill="hold">
                                          <p:stCondLst>
                                            <p:cond delay="29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3000" fill="hold"/>
                                        <p:tgtEl>
                                          <p:spTgt spid="6"/>
                                        </p:tgtEl>
                                        <p:attrNameLst>
                                          <p:attrName>ppt_w</p:attrName>
                                        </p:attrNameLst>
                                      </p:cBhvr>
                                      <p:tavLst>
                                        <p:tav tm="0">
                                          <p:val>
                                            <p:fltVal val="0"/>
                                          </p:val>
                                        </p:tav>
                                        <p:tav tm="100000">
                                          <p:val>
                                            <p:strVal val="#ppt_w"/>
                                          </p:val>
                                        </p:tav>
                                      </p:tavLst>
                                    </p:anim>
                                    <p:anim calcmode="lin" valueType="num">
                                      <p:cBhvr>
                                        <p:cTn id="23" dur="3000" fill="hold"/>
                                        <p:tgtEl>
                                          <p:spTgt spid="6"/>
                                        </p:tgtEl>
                                        <p:attrNameLst>
                                          <p:attrName>ppt_h</p:attrName>
                                        </p:attrNameLst>
                                      </p:cBhvr>
                                      <p:tavLst>
                                        <p:tav tm="0">
                                          <p:val>
                                            <p:fltVal val="0"/>
                                          </p:val>
                                        </p:tav>
                                        <p:tav tm="100000">
                                          <p:val>
                                            <p:strVal val="#ppt_h"/>
                                          </p:val>
                                        </p:tav>
                                      </p:tavLst>
                                    </p:anim>
                                    <p:anim calcmode="lin" valueType="num">
                                      <p:cBhvr>
                                        <p:cTn id="24" dur="3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5" dur="3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25" presetClass="exit" presetSubtype="0" fill="hold" nodeType="clickEffect">
                                  <p:stCondLst>
                                    <p:cond delay="0"/>
                                  </p:stCondLst>
                                  <p:childTnLst>
                                    <p:animEffect transition="out" filter="fade">
                                      <p:cBhvr>
                                        <p:cTn id="29" dur="3000" accel="50000">
                                          <p:stCondLst>
                                            <p:cond delay="0"/>
                                          </p:stCondLst>
                                        </p:cTn>
                                        <p:tgtEl>
                                          <p:spTgt spid="6"/>
                                        </p:tgtEl>
                                      </p:cBhvr>
                                    </p:animEffect>
                                    <p:anim calcmode="lin" valueType="num">
                                      <p:cBhvr>
                                        <p:cTn id="30" dur="1500" accel="50000">
                                          <p:stCondLst>
                                            <p:cond delay="0"/>
                                          </p:stCondLst>
                                        </p:cTn>
                                        <p:tgtEl>
                                          <p:spTgt spid="6"/>
                                        </p:tgtEl>
                                        <p:attrNameLst>
                                          <p:attrName>ppt_y</p:attrName>
                                        </p:attrNameLst>
                                      </p:cBhvr>
                                      <p:tavLst>
                                        <p:tav tm="0">
                                          <p:val>
                                            <p:strVal val="ppt_y"/>
                                          </p:val>
                                        </p:tav>
                                        <p:tav tm="100000">
                                          <p:val>
                                            <p:strVal val="ppt_y+.1"/>
                                          </p:val>
                                        </p:tav>
                                      </p:tavLst>
                                    </p:anim>
                                    <p:anim calcmode="lin" valueType="num">
                                      <p:cBhvr>
                                        <p:cTn id="31" dur="1500" decel="50000">
                                          <p:stCondLst>
                                            <p:cond delay="1500"/>
                                          </p:stCondLst>
                                        </p:cTn>
                                        <p:tgtEl>
                                          <p:spTgt spid="6"/>
                                        </p:tgtEl>
                                        <p:attrNameLst>
                                          <p:attrName>ppt_y</p:attrName>
                                        </p:attrNameLst>
                                      </p:cBhvr>
                                      <p:tavLst>
                                        <p:tav tm="0">
                                          <p:val>
                                            <p:strVal val="ppt_y"/>
                                          </p:val>
                                        </p:tav>
                                        <p:tav tm="100000">
                                          <p:val>
                                            <p:strVal val="ppt_y-.1"/>
                                          </p:val>
                                        </p:tav>
                                      </p:tavLst>
                                    </p:anim>
                                    <p:anim calcmode="lin" valueType="num">
                                      <p:cBhvr>
                                        <p:cTn id="32" dur="1500" accel="50000">
                                          <p:stCondLst>
                                            <p:cond delay="1500"/>
                                          </p:stCondLst>
                                        </p:cTn>
                                        <p:tgtEl>
                                          <p:spTgt spid="6"/>
                                        </p:tgtEl>
                                        <p:attrNameLst>
                                          <p:attrName>ppt_x</p:attrName>
                                        </p:attrNameLst>
                                      </p:cBhvr>
                                      <p:tavLst>
                                        <p:tav tm="0">
                                          <p:val>
                                            <p:strVal val="ppt_x"/>
                                          </p:val>
                                        </p:tav>
                                        <p:tav tm="100000">
                                          <p:val>
                                            <p:strVal val="ppt_x+.4"/>
                                          </p:val>
                                        </p:tav>
                                      </p:tavLst>
                                    </p:anim>
                                    <p:anim calcmode="lin" valueType="num">
                                      <p:cBhvr>
                                        <p:cTn id="33" dur="3000"/>
                                        <p:tgtEl>
                                          <p:spTgt spid="6"/>
                                        </p:tgtEl>
                                        <p:attrNameLst>
                                          <p:attrName>ppt_h</p:attrName>
                                        </p:attrNameLst>
                                      </p:cBhvr>
                                      <p:tavLst>
                                        <p:tav tm="0">
                                          <p:val>
                                            <p:strVal val="ppt_h"/>
                                          </p:val>
                                        </p:tav>
                                        <p:tav tm="100000">
                                          <p:val>
                                            <p:strVal val="ppt_h"/>
                                          </p:val>
                                        </p:tav>
                                      </p:tavLst>
                                    </p:anim>
                                    <p:anim calcmode="lin" valueType="num">
                                      <p:cBhvr>
                                        <p:cTn id="34" dur="1500" accel="50000">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5" dur="1500" decel="50000">
                                          <p:stCondLst>
                                            <p:cond delay="1500"/>
                                          </p:stCondLst>
                                        </p:cTn>
                                        <p:tgtEl>
                                          <p:spTgt spid="6"/>
                                        </p:tgtEl>
                                        <p:attrNameLst>
                                          <p:attrName>ppt_w</p:attrName>
                                        </p:attrNameLst>
                                      </p:cBhvr>
                                      <p:tavLst>
                                        <p:tav tm="0">
                                          <p:val>
                                            <p:strVal val="ppt_w"/>
                                          </p:val>
                                        </p:tav>
                                        <p:tav tm="100000">
                                          <p:val>
                                            <p:strVal val="ppt_w/.05"/>
                                          </p:val>
                                        </p:tav>
                                      </p:tavLst>
                                    </p:anim>
                                    <p:anim calcmode="lin" valueType="num">
                                      <p:cBhvr>
                                        <p:cTn id="36" dur="1500" accel="50000">
                                          <p:stCondLst>
                                            <p:cond delay="1500"/>
                                          </p:stCondLst>
                                        </p:cTn>
                                        <p:tgtEl>
                                          <p:spTgt spid="6"/>
                                        </p:tgtEl>
                                        <p:attrNameLst>
                                          <p:attrName>style.rotation</p:attrName>
                                        </p:attrNameLst>
                                      </p:cBhvr>
                                      <p:tavLst>
                                        <p:tav tm="0">
                                          <p:val>
                                            <p:fltVal val="0"/>
                                          </p:val>
                                        </p:tav>
                                        <p:tav tm="100000">
                                          <p:val>
                                            <p:fltVal val="-90"/>
                                          </p:val>
                                        </p:tav>
                                      </p:tavLst>
                                    </p:anim>
                                    <p:set>
                                      <p:cBhvr>
                                        <p:cTn id="37" dur="1" fill="hold">
                                          <p:stCondLst>
                                            <p:cond delay="29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9" presetClass="entr" presetSubtype="1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3000" fill="hold"/>
                                        <p:tgtEl>
                                          <p:spTgt spid="7"/>
                                        </p:tgtEl>
                                        <p:attrNameLst>
                                          <p:attrName>ppt_w</p:attrName>
                                        </p:attrNameLst>
                                      </p:cBhvr>
                                      <p:tavLst>
                                        <p:tav tm="0" fmla="#ppt_w*sin(2.5*pi*$)">
                                          <p:val>
                                            <p:fltVal val="0"/>
                                          </p:val>
                                        </p:tav>
                                        <p:tav tm="100000">
                                          <p:val>
                                            <p:fltVal val="1"/>
                                          </p:val>
                                        </p:tav>
                                      </p:tavLst>
                                    </p:anim>
                                    <p:anim calcmode="lin" valueType="num">
                                      <p:cBhvr>
                                        <p:cTn id="43" dur="3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xit" presetSubtype="0" fill="hold" nodeType="clickEffect">
                                  <p:stCondLst>
                                    <p:cond delay="0"/>
                                  </p:stCondLst>
                                  <p:childTnLst>
                                    <p:animEffect transition="out" filter="fade">
                                      <p:cBhvr>
                                        <p:cTn id="47" dur="1000"/>
                                        <p:tgtEl>
                                          <p:spTgt spid="7"/>
                                        </p:tgtEl>
                                      </p:cBhvr>
                                    </p:animEffect>
                                    <p:anim calcmode="lin" valueType="num">
                                      <p:cBhvr>
                                        <p:cTn id="48" dur="1000"/>
                                        <p:tgtEl>
                                          <p:spTgt spid="7"/>
                                        </p:tgtEl>
                                        <p:attrNameLst>
                                          <p:attrName>ppt_x</p:attrName>
                                        </p:attrNameLst>
                                      </p:cBhvr>
                                      <p:tavLst>
                                        <p:tav tm="0">
                                          <p:val>
                                            <p:strVal val="ppt_x"/>
                                          </p:val>
                                        </p:tav>
                                        <p:tav tm="100000">
                                          <p:val>
                                            <p:strVal val="ppt_x"/>
                                          </p:val>
                                        </p:tav>
                                      </p:tavLst>
                                    </p:anim>
                                    <p:anim calcmode="lin" valueType="num">
                                      <p:cBhvr>
                                        <p:cTn id="49" dur="100" decel="100000"/>
                                        <p:tgtEl>
                                          <p:spTgt spid="7"/>
                                        </p:tgtEl>
                                        <p:attrNameLst>
                                          <p:attrName>ppt_y</p:attrName>
                                        </p:attrNameLst>
                                      </p:cBhvr>
                                      <p:tavLst>
                                        <p:tav tm="0">
                                          <p:val>
                                            <p:strVal val="ppt_y"/>
                                          </p:val>
                                        </p:tav>
                                        <p:tav tm="100000">
                                          <p:val>
                                            <p:strVal val="ppt_y-.03"/>
                                          </p:val>
                                        </p:tav>
                                      </p:tavLst>
                                    </p:anim>
                                    <p:anim calcmode="lin" valueType="num">
                                      <p:cBhvr>
                                        <p:cTn id="50" dur="900" accel="100000">
                                          <p:stCondLst>
                                            <p:cond delay="100"/>
                                          </p:stCondLst>
                                        </p:cTn>
                                        <p:tgtEl>
                                          <p:spTgt spid="7"/>
                                        </p:tgtEl>
                                        <p:attrNameLst>
                                          <p:attrName>ppt_y</p:attrName>
                                        </p:attrNameLst>
                                      </p:cBhvr>
                                      <p:tavLst>
                                        <p:tav tm="0">
                                          <p:val>
                                            <p:strVal val="ppt_y"/>
                                          </p:val>
                                        </p:tav>
                                        <p:tav tm="100000">
                                          <p:val>
                                            <p:strVal val="ppt_y+1"/>
                                          </p:val>
                                        </p:tav>
                                      </p:tavLst>
                                    </p:anim>
                                    <p:set>
                                      <p:cBhvr>
                                        <p:cTn id="51" dur="1" fill="hold">
                                          <p:stCondLst>
                                            <p:cond delay="999"/>
                                          </p:stCondLst>
                                        </p:cTn>
                                        <p:tgtEl>
                                          <p:spTgt spid="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39" presetClass="entr" presetSubtype="0" accel="10000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3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57" dur="3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58" dur="3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59" dur="3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7" presetClass="exit" presetSubtype="4" fill="hold" nodeType="clickEffect">
                                  <p:stCondLst>
                                    <p:cond delay="0"/>
                                  </p:stCondLst>
                                  <p:childTnLst>
                                    <p:anim calcmode="lin" valueType="num">
                                      <p:cBhvr additive="base">
                                        <p:cTn id="63" dur="5000"/>
                                        <p:tgtEl>
                                          <p:spTgt spid="5"/>
                                        </p:tgtEl>
                                        <p:attrNameLst>
                                          <p:attrName>ppt_x</p:attrName>
                                        </p:attrNameLst>
                                      </p:cBhvr>
                                      <p:tavLst>
                                        <p:tav tm="0">
                                          <p:val>
                                            <p:strVal val="ppt_x"/>
                                          </p:val>
                                        </p:tav>
                                        <p:tav tm="100000">
                                          <p:val>
                                            <p:strVal val="ppt_x"/>
                                          </p:val>
                                        </p:tav>
                                      </p:tavLst>
                                    </p:anim>
                                    <p:anim calcmode="lin" valueType="num">
                                      <p:cBhvr additive="base">
                                        <p:cTn id="64" dur="5000"/>
                                        <p:tgtEl>
                                          <p:spTgt spid="5"/>
                                        </p:tgtEl>
                                        <p:attrNameLst>
                                          <p:attrName>ppt_y</p:attrName>
                                        </p:attrNameLst>
                                      </p:cBhvr>
                                      <p:tavLst>
                                        <p:tav tm="0">
                                          <p:val>
                                            <p:strVal val="ppt_y"/>
                                          </p:val>
                                        </p:tav>
                                        <p:tav tm="100000">
                                          <p:val>
                                            <p:strVal val="1+ppt_h/2"/>
                                          </p:val>
                                        </p:tav>
                                      </p:tavLst>
                                    </p:anim>
                                    <p:set>
                                      <p:cBhvr>
                                        <p:cTn id="65" dur="1" fill="hold">
                                          <p:stCondLst>
                                            <p:cond delay="4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76672"/>
            <a:ext cx="8229600" cy="5649491"/>
          </a:xfrm>
        </p:spPr>
        <p:txBody>
          <a:bodyPr>
            <a:normAutofit/>
          </a:bodyPr>
          <a:lstStyle/>
          <a:p>
            <a:pPr algn="ctr">
              <a:buNone/>
            </a:pPr>
            <a:r>
              <a:rPr lang="en-US" b="1" dirty="0" smtClean="0">
                <a:solidFill>
                  <a:srgbClr val="00B0F0"/>
                </a:solidFill>
                <a:latin typeface="Baskerville Old Face" pitchFamily="18" charset="0"/>
              </a:rPr>
              <a:t>Boxing Day</a:t>
            </a:r>
            <a:endParaRPr lang="ru-RU" b="1" dirty="0" smtClean="0">
              <a:solidFill>
                <a:srgbClr val="00B0F0"/>
              </a:solidFill>
            </a:endParaRPr>
          </a:p>
          <a:p>
            <a:pPr>
              <a:buNone/>
            </a:pPr>
            <a:r>
              <a:rPr lang="en-US" dirty="0" smtClean="0">
                <a:latin typeface="Baskerville Old Face" pitchFamily="18" charset="0"/>
              </a:rPr>
              <a:t>		</a:t>
            </a:r>
            <a:r>
              <a:rPr lang="en-US" b="1" dirty="0" smtClean="0">
                <a:solidFill>
                  <a:srgbClr val="FF0000"/>
                </a:solidFill>
                <a:latin typeface="Baskerville Old Face" pitchFamily="18" charset="0"/>
              </a:rPr>
              <a:t>December 26th</a:t>
            </a:r>
            <a:r>
              <a:rPr lang="en-US" b="1" dirty="0" smtClean="0">
                <a:solidFill>
                  <a:srgbClr val="FFFF00"/>
                </a:solidFill>
                <a:latin typeface="Baskerville Old Face" pitchFamily="18" charset="0"/>
              </a:rPr>
              <a:t> </a:t>
            </a:r>
            <a:r>
              <a:rPr lang="en-US" dirty="0" smtClean="0">
                <a:solidFill>
                  <a:srgbClr val="FFFF00"/>
                </a:solidFill>
                <a:latin typeface="Baskerville Old Face" pitchFamily="18" charset="0"/>
              </a:rPr>
              <a:t>is Boxing Day. Traditionally </a:t>
            </a:r>
            <a:r>
              <a:rPr lang="en-US" b="1" dirty="0" smtClean="0">
                <a:solidFill>
                  <a:srgbClr val="FF0000"/>
                </a:solidFill>
                <a:latin typeface="Baskerville Old Face" pitchFamily="18" charset="0"/>
              </a:rPr>
              <a:t>boys from the shops </a:t>
            </a:r>
            <a:r>
              <a:rPr lang="en-US" dirty="0" smtClean="0">
                <a:solidFill>
                  <a:srgbClr val="FFFF00"/>
                </a:solidFill>
                <a:latin typeface="Baskerville Old Face" pitchFamily="18" charset="0"/>
              </a:rPr>
              <a:t>in each town </a:t>
            </a:r>
            <a:r>
              <a:rPr lang="en-US" b="1" dirty="0" smtClean="0">
                <a:solidFill>
                  <a:srgbClr val="FF0000"/>
                </a:solidFill>
                <a:latin typeface="Baskerville Old Face" pitchFamily="18" charset="0"/>
              </a:rPr>
              <a:t>asked for money </a:t>
            </a:r>
            <a:r>
              <a:rPr lang="en-US" dirty="0" smtClean="0">
                <a:solidFill>
                  <a:srgbClr val="FFFF00"/>
                </a:solidFill>
                <a:latin typeface="Baskerville Old Face" pitchFamily="18" charset="0"/>
              </a:rPr>
              <a:t>at Christmas. They went from house to house on December 26th and took </a:t>
            </a:r>
            <a:r>
              <a:rPr lang="en-US" b="1" dirty="0" smtClean="0">
                <a:solidFill>
                  <a:srgbClr val="FF0000"/>
                </a:solidFill>
                <a:latin typeface="Baskerville Old Face" pitchFamily="18" charset="0"/>
              </a:rPr>
              <a:t>boxes made of wood </a:t>
            </a:r>
            <a:r>
              <a:rPr lang="en-US" dirty="0" smtClean="0">
                <a:solidFill>
                  <a:srgbClr val="FFFF00"/>
                </a:solidFill>
                <a:latin typeface="Baskerville Old Face" pitchFamily="18" charset="0"/>
              </a:rPr>
              <a:t>with them. At each house people gave them money. This was a Christmas present. So </a:t>
            </a:r>
            <a:r>
              <a:rPr lang="en-US" b="1" dirty="0" smtClean="0">
                <a:solidFill>
                  <a:srgbClr val="FFFF00"/>
                </a:solidFill>
                <a:latin typeface="Baskerville Old Face" pitchFamily="18" charset="0"/>
              </a:rPr>
              <a:t>the name of December 26th </a:t>
            </a:r>
            <a:r>
              <a:rPr lang="en-US" dirty="0" smtClean="0">
                <a:solidFill>
                  <a:srgbClr val="FFFF00"/>
                </a:solidFill>
                <a:latin typeface="Baskerville Old Face" pitchFamily="18" charset="0"/>
              </a:rPr>
              <a:t>doesn't come from the sport of boxing - it </a:t>
            </a:r>
            <a:r>
              <a:rPr lang="en-US" b="1" dirty="0" smtClean="0">
                <a:solidFill>
                  <a:srgbClr val="FFFF00"/>
                </a:solidFill>
                <a:latin typeface="Baskerville Old Face" pitchFamily="18" charset="0"/>
              </a:rPr>
              <a:t>comes from the boys' wooden boxes.</a:t>
            </a:r>
            <a:r>
              <a:rPr lang="en-US" dirty="0" smtClean="0">
                <a:solidFill>
                  <a:srgbClr val="FFFF00"/>
                </a:solidFill>
                <a:latin typeface="Baskerville Old Face" pitchFamily="18" charset="0"/>
              </a:rPr>
              <a:t> Now, Boxing Day is an extra holiday after Christmas Day.</a:t>
            </a:r>
            <a:endParaRPr lang="ru-RU" dirty="0" smtClean="0">
              <a:solidFill>
                <a:srgbClr val="FFFF00"/>
              </a:solidFill>
            </a:endParaRP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Содержимое 3" descr="08b6e19088c0073b22a96ccad705de57.JPG"/>
          <p:cNvPicPr>
            <a:picLocks noGrp="1" noChangeAspect="1"/>
          </p:cNvPicPr>
          <p:nvPr>
            <p:ph idx="1"/>
          </p:nvPr>
        </p:nvPicPr>
        <p:blipFill>
          <a:blip r:embed="rId3" cstate="print"/>
          <a:stretch>
            <a:fillRect/>
          </a:stretch>
        </p:blipFill>
        <p:spPr>
          <a:xfrm>
            <a:off x="220079" y="0"/>
            <a:ext cx="8923921" cy="5949280"/>
          </a:xfrm>
        </p:spPr>
      </p:pic>
      <p:pic>
        <p:nvPicPr>
          <p:cNvPr id="5" name="Рисунок 4" descr="360_boxing_day_1224.jpg"/>
          <p:cNvPicPr>
            <a:picLocks noChangeAspect="1"/>
          </p:cNvPicPr>
          <p:nvPr/>
        </p:nvPicPr>
        <p:blipFill>
          <a:blip r:embed="rId4" cstate="print"/>
          <a:stretch>
            <a:fillRect/>
          </a:stretch>
        </p:blipFill>
        <p:spPr>
          <a:xfrm>
            <a:off x="0" y="1382225"/>
            <a:ext cx="8388424" cy="54757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3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5"/>
                                        </p:tgtEl>
                                        <p:attrNameLst>
                                          <p:attrName>ppt_x</p:attrName>
                                          <p:attrName>ppt_y</p:attrName>
                                        </p:attrNameLst>
                                      </p:cBhvr>
                                    </p:animMotion>
                                    <p:animEffect transition="in" filter="fade">
                                      <p:cBhvr>
                                        <p:cTn id="9" dur="3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xit" presetSubtype="26" fill="hold" nodeType="clickEffect">
                                  <p:stCondLst>
                                    <p:cond delay="0"/>
                                  </p:stCondLst>
                                  <p:childTnLst>
                                    <p:animEffect transition="out" filter="barn(inHorizontal)">
                                      <p:cBhvr>
                                        <p:cTn id="13" dur="3000"/>
                                        <p:tgtEl>
                                          <p:spTgt spid="5"/>
                                        </p:tgtEl>
                                      </p:cBhvr>
                                    </p:animEffect>
                                    <p:set>
                                      <p:cBhvr>
                                        <p:cTn id="14" dur="1" fill="hold">
                                          <p:stCondLst>
                                            <p:cond delay="29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3000" fill="hold"/>
                                        <p:tgtEl>
                                          <p:spTgt spid="4"/>
                                        </p:tgtEl>
                                        <p:attrNameLst>
                                          <p:attrName>ppt_w</p:attrName>
                                        </p:attrNameLst>
                                      </p:cBhvr>
                                      <p:tavLst>
                                        <p:tav tm="0">
                                          <p:val>
                                            <p:fltVal val="0"/>
                                          </p:val>
                                        </p:tav>
                                        <p:tav tm="100000">
                                          <p:val>
                                            <p:strVal val="#ppt_w"/>
                                          </p:val>
                                        </p:tav>
                                      </p:tavLst>
                                    </p:anim>
                                    <p:anim calcmode="lin" valueType="num">
                                      <p:cBhvr>
                                        <p:cTn id="20" dur="3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3000"/>
                                        <p:tgtEl>
                                          <p:spTgt spid="4"/>
                                        </p:tgtEl>
                                      </p:cBhvr>
                                    </p:animEffect>
                                    <p:set>
                                      <p:cBhvr>
                                        <p:cTn id="25" dur="1" fill="hold">
                                          <p:stCondLst>
                                            <p:cond delay="2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a:bodyPr>
          <a:lstStyle/>
          <a:p>
            <a:pPr algn="l"/>
            <a:r>
              <a:rPr lang="en-US" dirty="0" smtClean="0">
                <a:latin typeface="Baskerville Old Face" pitchFamily="18" charset="0"/>
              </a:rPr>
              <a:t>	</a:t>
            </a:r>
            <a:br>
              <a:rPr lang="en-US" dirty="0" smtClean="0">
                <a:latin typeface="Baskerville Old Face" pitchFamily="18" charset="0"/>
              </a:rPr>
            </a:br>
            <a:r>
              <a:rPr lang="en-US" dirty="0" smtClean="0">
                <a:latin typeface="Baskerville Old Face" pitchFamily="18" charset="0"/>
              </a:rPr>
              <a:t>	</a:t>
            </a:r>
            <a:r>
              <a:rPr lang="en-US" dirty="0" smtClean="0">
                <a:solidFill>
                  <a:schemeClr val="accent6">
                    <a:lumMod val="20000"/>
                    <a:lumOff val="80000"/>
                  </a:schemeClr>
                </a:solidFill>
                <a:latin typeface="Baskerville Old Face" pitchFamily="18" charset="0"/>
              </a:rPr>
              <a:t>From Scotland to Cornwall, Britain is full of customs and traditions. A lot of them have very long histories. Some are funny and some are strange. But they're all interesting. They are all part of the British way of life.</a:t>
            </a:r>
            <a:r>
              <a:rPr lang="ru-RU" dirty="0" smtClean="0"/>
              <a:t/>
            </a:r>
            <a:br>
              <a:rPr lang="ru-RU" dirty="0" smtClean="0"/>
            </a:b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8"/>
            <a:ext cx="7772400" cy="6336703"/>
          </a:xfrm>
        </p:spPr>
        <p:txBody>
          <a:bodyPr>
            <a:normAutofit/>
          </a:bodyPr>
          <a:lstStyle/>
          <a:p>
            <a:pPr algn="l"/>
            <a:r>
              <a:rPr lang="en-US" dirty="0" smtClean="0"/>
              <a:t>	</a:t>
            </a:r>
            <a:r>
              <a:rPr lang="en-US" dirty="0" smtClean="0">
                <a:solidFill>
                  <a:srgbClr val="FF0000"/>
                </a:solidFill>
                <a:latin typeface="Baskerville Old Face" pitchFamily="18" charset="0"/>
              </a:rPr>
              <a:t>So many countries so many customs</a:t>
            </a:r>
            <a:r>
              <a:rPr lang="en-US" dirty="0" smtClean="0">
                <a:solidFill>
                  <a:schemeClr val="accent6">
                    <a:lumMod val="20000"/>
                    <a:lumOff val="80000"/>
                  </a:schemeClr>
                </a:solidFill>
                <a:latin typeface="Baskerville Old Face" pitchFamily="18" charset="0"/>
              </a:rPr>
              <a:t>, an English proverb says.</a:t>
            </a:r>
            <a:br>
              <a:rPr lang="en-US" dirty="0" smtClean="0">
                <a:solidFill>
                  <a:schemeClr val="accent6">
                    <a:lumMod val="20000"/>
                    <a:lumOff val="80000"/>
                  </a:schemeClr>
                </a:solidFill>
                <a:latin typeface="Baskerville Old Face" pitchFamily="18" charset="0"/>
              </a:rPr>
            </a:br>
            <a:r>
              <a:rPr lang="en-US" dirty="0" smtClean="0">
                <a:solidFill>
                  <a:schemeClr val="accent6">
                    <a:lumMod val="20000"/>
                    <a:lumOff val="80000"/>
                  </a:schemeClr>
                </a:solidFill>
                <a:latin typeface="Baskerville Old Face" pitchFamily="18" charset="0"/>
              </a:rPr>
              <a:t/>
            </a:r>
            <a:br>
              <a:rPr lang="en-US" dirty="0" smtClean="0">
                <a:solidFill>
                  <a:schemeClr val="accent6">
                    <a:lumMod val="20000"/>
                    <a:lumOff val="80000"/>
                  </a:schemeClr>
                </a:solidFill>
                <a:latin typeface="Baskerville Old Face" pitchFamily="18" charset="0"/>
              </a:rPr>
            </a:br>
            <a:r>
              <a:rPr lang="en-US" dirty="0" smtClean="0">
                <a:solidFill>
                  <a:schemeClr val="accent6">
                    <a:lumMod val="20000"/>
                    <a:lumOff val="80000"/>
                  </a:schemeClr>
                </a:solidFill>
                <a:latin typeface="Baskerville Old Face" pitchFamily="18" charset="0"/>
              </a:rPr>
              <a:t>	The British have many traditions, manners &amp; customs of which they can be proud.</a:t>
            </a:r>
            <a:endParaRPr lang="ru-RU" dirty="0">
              <a:solidFill>
                <a:schemeClr val="accent6">
                  <a:lumMod val="20000"/>
                  <a:lumOff val="8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457200" y="333375"/>
            <a:ext cx="8229600" cy="6191250"/>
          </a:xfrm>
        </p:spPr>
        <p:txBody>
          <a:bodyPr>
            <a:normAutofit fontScale="67500" lnSpcReduction="20000"/>
          </a:bodyPr>
          <a:lstStyle/>
          <a:p>
            <a:pPr>
              <a:buNone/>
            </a:pPr>
            <a:r>
              <a:rPr lang="en-US" b="1" dirty="0" smtClean="0">
                <a:solidFill>
                  <a:srgbClr val="00B050"/>
                </a:solidFill>
                <a:latin typeface="Baskerville Old Face" pitchFamily="18" charset="0"/>
              </a:rPr>
              <a:t>JANUARY</a:t>
            </a:r>
            <a:endParaRPr lang="ru-RU" b="1" dirty="0" smtClean="0">
              <a:solidFill>
                <a:srgbClr val="00B050"/>
              </a:solidFill>
            </a:endParaRPr>
          </a:p>
          <a:p>
            <a:pPr algn="ctr">
              <a:buNone/>
            </a:pPr>
            <a:r>
              <a:rPr lang="en-US" sz="4700" b="1" dirty="0" smtClean="0">
                <a:solidFill>
                  <a:schemeClr val="accent5"/>
                </a:solidFill>
                <a:latin typeface="Baskerville Old Face" pitchFamily="18" charset="0"/>
              </a:rPr>
              <a:t>Up-</a:t>
            </a:r>
            <a:r>
              <a:rPr lang="en-US" sz="4700" b="1" dirty="0" err="1" smtClean="0">
                <a:solidFill>
                  <a:schemeClr val="accent5"/>
                </a:solidFill>
                <a:latin typeface="Baskerville Old Face" pitchFamily="18" charset="0"/>
              </a:rPr>
              <a:t>HeIIy</a:t>
            </a:r>
            <a:r>
              <a:rPr lang="en-US" sz="4700" b="1" dirty="0" smtClean="0">
                <a:solidFill>
                  <a:schemeClr val="accent5"/>
                </a:solidFill>
                <a:latin typeface="Baskerville Old Face" pitchFamily="18" charset="0"/>
              </a:rPr>
              <a:t>-</a:t>
            </a:r>
            <a:r>
              <a:rPr lang="en-US" sz="4700" b="1" dirty="0" err="1" smtClean="0">
                <a:solidFill>
                  <a:schemeClr val="accent5"/>
                </a:solidFill>
                <a:latin typeface="Baskerville Old Face" pitchFamily="18" charset="0"/>
              </a:rPr>
              <a:t>Aa</a:t>
            </a:r>
            <a:endParaRPr lang="en-US" sz="4700" b="1" dirty="0" smtClean="0">
              <a:solidFill>
                <a:schemeClr val="accent5"/>
              </a:solidFill>
              <a:latin typeface="Baskerville Old Face" pitchFamily="18" charset="0"/>
            </a:endParaRPr>
          </a:p>
          <a:p>
            <a:pPr algn="ctr">
              <a:buNone/>
            </a:pPr>
            <a:endParaRPr lang="ru-RU" b="1" dirty="0" smtClean="0">
              <a:solidFill>
                <a:schemeClr val="accent5"/>
              </a:solidFill>
            </a:endParaRPr>
          </a:p>
          <a:p>
            <a:pPr>
              <a:buNone/>
            </a:pPr>
            <a:r>
              <a:rPr lang="en-US" dirty="0" smtClean="0">
                <a:solidFill>
                  <a:srgbClr val="FFFF00"/>
                </a:solidFill>
                <a:latin typeface="Baskerville Old Face" pitchFamily="18" charset="0"/>
              </a:rPr>
              <a:t>		</a:t>
            </a:r>
            <a:r>
              <a:rPr lang="en-US" sz="3500" dirty="0" smtClean="0">
                <a:solidFill>
                  <a:srgbClr val="FFFF00"/>
                </a:solidFill>
                <a:latin typeface="Baskerville Old Face" pitchFamily="18" charset="0"/>
              </a:rPr>
              <a:t>The Shetlands are islands near Scotland. In the ninth </a:t>
            </a:r>
            <a:r>
              <a:rPr lang="en-US" sz="3500" dirty="0" err="1" smtClean="0">
                <a:solidFill>
                  <a:srgbClr val="FFFF00"/>
                </a:solidFill>
                <a:latin typeface="Baskerville Old Face" pitchFamily="18" charset="0"/>
              </a:rPr>
              <a:t>centurv</a:t>
            </a:r>
            <a:r>
              <a:rPr lang="en-US" sz="3500" dirty="0" smtClean="0">
                <a:solidFill>
                  <a:srgbClr val="FFFF00"/>
                </a:solidFill>
                <a:latin typeface="Baskerville Old Face" pitchFamily="18" charset="0"/>
              </a:rPr>
              <a:t>, men from Norway came to the Shetlands. These were the Vikings. They came to Britain in ships and carried away animals, gold, and sometimes women and children, too.</a:t>
            </a:r>
            <a:endParaRPr lang="ru-RU" sz="3500" dirty="0" smtClean="0">
              <a:solidFill>
                <a:srgbClr val="FFFF00"/>
              </a:solidFill>
            </a:endParaRPr>
          </a:p>
          <a:p>
            <a:pPr>
              <a:buNone/>
            </a:pPr>
            <a:r>
              <a:rPr lang="en-US" sz="3500" dirty="0" smtClean="0">
                <a:solidFill>
                  <a:srgbClr val="FFFF00"/>
                </a:solidFill>
                <a:latin typeface="Baskerville Old Face" pitchFamily="18" charset="0"/>
              </a:rPr>
              <a:t>		Now, 1 ,OOO years later, people in the Shetlands remember the Vikings with a festival. They call the festival "Up-</a:t>
            </a:r>
            <a:r>
              <a:rPr lang="en-US" sz="3500" dirty="0" err="1" smtClean="0">
                <a:solidFill>
                  <a:srgbClr val="FFFF00"/>
                </a:solidFill>
                <a:latin typeface="Baskerville Old Face" pitchFamily="18" charset="0"/>
              </a:rPr>
              <a:t>Helly</a:t>
            </a:r>
            <a:r>
              <a:rPr lang="en-US" sz="3500" dirty="0" smtClean="0">
                <a:solidFill>
                  <a:srgbClr val="FFFF00"/>
                </a:solidFill>
                <a:latin typeface="Baskerville Old Face" pitchFamily="18" charset="0"/>
              </a:rPr>
              <a:t>-</a:t>
            </a:r>
            <a:r>
              <a:rPr lang="en-US" sz="3500" dirty="0" err="1" smtClean="0">
                <a:solidFill>
                  <a:srgbClr val="FFFF00"/>
                </a:solidFill>
                <a:latin typeface="Baskerville Old Face" pitchFamily="18" charset="0"/>
              </a:rPr>
              <a:t>Aa</a:t>
            </a:r>
            <a:r>
              <a:rPr lang="en-US" sz="3500" dirty="0" smtClean="0">
                <a:solidFill>
                  <a:srgbClr val="FFFF00"/>
                </a:solidFill>
                <a:latin typeface="Baskerville Old Face" pitchFamily="18" charset="0"/>
              </a:rPr>
              <a:t>".</a:t>
            </a:r>
            <a:endParaRPr lang="ru-RU" sz="3500" dirty="0" smtClean="0">
              <a:solidFill>
                <a:srgbClr val="FFFF00"/>
              </a:solidFill>
            </a:endParaRPr>
          </a:p>
          <a:p>
            <a:pPr>
              <a:buNone/>
            </a:pPr>
            <a:r>
              <a:rPr lang="en-US" sz="3500" dirty="0" smtClean="0">
                <a:solidFill>
                  <a:srgbClr val="FFFF00"/>
                </a:solidFill>
                <a:latin typeface="Baskerville Old Face" pitchFamily="18" charset="0"/>
              </a:rPr>
              <a:t>		Every winter the people of </a:t>
            </a:r>
            <a:r>
              <a:rPr lang="en-US" sz="3500" dirty="0" err="1" smtClean="0">
                <a:solidFill>
                  <a:srgbClr val="FFFF00"/>
                </a:solidFill>
                <a:latin typeface="Baskerville Old Face" pitchFamily="18" charset="0"/>
              </a:rPr>
              <a:t>Lerwick</a:t>
            </a:r>
            <a:r>
              <a:rPr lang="en-US" sz="3500" dirty="0" smtClean="0">
                <a:solidFill>
                  <a:srgbClr val="FFFF00"/>
                </a:solidFill>
                <a:latin typeface="Baskerville Old Face" pitchFamily="18" charset="0"/>
              </a:rPr>
              <a:t>, a town in the Shetlands, </a:t>
            </a:r>
            <a:r>
              <a:rPr lang="en-US" sz="3500" b="1" dirty="0" smtClean="0">
                <a:solidFill>
                  <a:schemeClr val="accent4">
                    <a:lumMod val="60000"/>
                    <a:lumOff val="40000"/>
                  </a:schemeClr>
                </a:solidFill>
                <a:latin typeface="Baskerville Old Face" pitchFamily="18" charset="0"/>
              </a:rPr>
              <a:t>make a model of a ship</a:t>
            </a:r>
            <a:r>
              <a:rPr lang="en-US" sz="3500" dirty="0" smtClean="0">
                <a:solidFill>
                  <a:schemeClr val="accent4">
                    <a:lumMod val="60000"/>
                    <a:lumOff val="40000"/>
                  </a:schemeClr>
                </a:solidFill>
                <a:latin typeface="Baskerville Old Face" pitchFamily="18" charset="0"/>
              </a:rPr>
              <a:t>. </a:t>
            </a:r>
            <a:r>
              <a:rPr lang="en-US" sz="3500" dirty="0" smtClean="0">
                <a:solidFill>
                  <a:srgbClr val="FFFF00"/>
                </a:solidFill>
                <a:latin typeface="Baskerville Old Face" pitchFamily="18" charset="0"/>
              </a:rPr>
              <a:t>It's a Viking "long-ship", with the head of a dragon at the front. Then, on Up-</a:t>
            </a:r>
            <a:r>
              <a:rPr lang="en-US" sz="3500" dirty="0" err="1" smtClean="0">
                <a:solidFill>
                  <a:srgbClr val="FFFF00"/>
                </a:solidFill>
                <a:latin typeface="Baskerville Old Face" pitchFamily="18" charset="0"/>
              </a:rPr>
              <a:t>Helly</a:t>
            </a:r>
            <a:r>
              <a:rPr lang="en-US" sz="3500" dirty="0" smtClean="0">
                <a:solidFill>
                  <a:srgbClr val="FFFF00"/>
                </a:solidFill>
                <a:latin typeface="Baskerville Old Face" pitchFamily="18" charset="0"/>
              </a:rPr>
              <a:t>-</a:t>
            </a:r>
            <a:r>
              <a:rPr lang="en-US" sz="3500" dirty="0" err="1" smtClean="0">
                <a:solidFill>
                  <a:srgbClr val="FFFF00"/>
                </a:solidFill>
                <a:latin typeface="Baskerville Old Face" pitchFamily="18" charset="0"/>
              </a:rPr>
              <a:t>Aa</a:t>
            </a:r>
            <a:r>
              <a:rPr lang="en-US" sz="3500" dirty="0" smtClean="0">
                <a:solidFill>
                  <a:srgbClr val="FFFF00"/>
                </a:solidFill>
                <a:latin typeface="Baskerville Old Face" pitchFamily="18" charset="0"/>
              </a:rPr>
              <a:t> night in January, the Shetlanders dress in Viking clothes. They carry the ship through the town to the sea. There they burn it. They do this because the Vikings put their dead men in ships and burned them. But there aren't any men in the modern ships. Now the festival is a party for the people of the Shetland Islands.</a:t>
            </a:r>
            <a:endParaRPr lang="ru-RU" sz="3500" dirty="0">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burning-boat-whole_1566933i.jpg"/>
          <p:cNvPicPr>
            <a:picLocks noGrp="1" noChangeAspect="1"/>
          </p:cNvPicPr>
          <p:nvPr>
            <p:ph idx="1"/>
          </p:nvPr>
        </p:nvPicPr>
        <p:blipFill>
          <a:blip r:embed="rId2" cstate="print"/>
          <a:stretch>
            <a:fillRect/>
          </a:stretch>
        </p:blipFill>
        <p:spPr>
          <a:xfrm>
            <a:off x="-1" y="0"/>
            <a:ext cx="8989344" cy="6858000"/>
          </a:xfrm>
        </p:spPr>
      </p:pic>
      <p:pic>
        <p:nvPicPr>
          <p:cNvPr id="5" name="Рисунок 4" descr="uphellyaa.jpg"/>
          <p:cNvPicPr>
            <a:picLocks noChangeAspect="1"/>
          </p:cNvPicPr>
          <p:nvPr/>
        </p:nvPicPr>
        <p:blipFill>
          <a:blip r:embed="rId3" cstate="print"/>
          <a:stretch>
            <a:fillRect/>
          </a:stretch>
        </p:blipFill>
        <p:spPr>
          <a:xfrm>
            <a:off x="5724128" y="44974"/>
            <a:ext cx="3419872" cy="68130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904656"/>
          </a:xfrm>
        </p:spPr>
        <p:txBody>
          <a:bodyPr/>
          <a:lstStyle/>
          <a:p>
            <a:pPr>
              <a:buNone/>
            </a:pPr>
            <a:r>
              <a:rPr lang="en-US" sz="2200" b="1" dirty="0" smtClean="0">
                <a:solidFill>
                  <a:schemeClr val="accent3"/>
                </a:solidFill>
                <a:latin typeface="Baskerville Old Face" pitchFamily="18" charset="0"/>
              </a:rPr>
              <a:t>FEBRUARY</a:t>
            </a:r>
            <a:endParaRPr lang="ru-RU" sz="2200" b="1" dirty="0" smtClean="0">
              <a:solidFill>
                <a:schemeClr val="accent3"/>
              </a:solidFill>
            </a:endParaRPr>
          </a:p>
          <a:p>
            <a:pPr algn="ctr">
              <a:buNone/>
            </a:pPr>
            <a:r>
              <a:rPr lang="en-US" b="1" dirty="0" smtClean="0">
                <a:solidFill>
                  <a:srgbClr val="00B0F0"/>
                </a:solidFill>
                <a:latin typeface="Baskerville Old Face" pitchFamily="18" charset="0"/>
              </a:rPr>
              <a:t>St Valentine's Day</a:t>
            </a:r>
            <a:endParaRPr lang="ru-RU" b="1" dirty="0" smtClean="0">
              <a:solidFill>
                <a:srgbClr val="00B0F0"/>
              </a:solidFill>
            </a:endParaRPr>
          </a:p>
          <a:p>
            <a:pPr>
              <a:buNone/>
            </a:pPr>
            <a:r>
              <a:rPr lang="en-US" dirty="0" smtClean="0">
                <a:latin typeface="Baskerville Old Face" pitchFamily="18" charset="0"/>
              </a:rPr>
              <a:t>		</a:t>
            </a:r>
            <a:r>
              <a:rPr lang="en-US" dirty="0" smtClean="0">
                <a:solidFill>
                  <a:srgbClr val="FFFF00"/>
                </a:solidFill>
                <a:latin typeface="Baskerville Old Face" pitchFamily="18" charset="0"/>
              </a:rPr>
              <a:t>St Valentine is the saint of </a:t>
            </a:r>
            <a:r>
              <a:rPr lang="en-US" b="1" dirty="0" smtClean="0">
                <a:solidFill>
                  <a:srgbClr val="FF0000"/>
                </a:solidFill>
                <a:latin typeface="Baskerville Old Face" pitchFamily="18" charset="0"/>
              </a:rPr>
              <a:t>people in love</a:t>
            </a:r>
            <a:r>
              <a:rPr lang="en-US" dirty="0" smtClean="0">
                <a:solidFill>
                  <a:srgbClr val="FFFF00"/>
                </a:solidFill>
                <a:latin typeface="Baskerville Old Face" pitchFamily="18" charset="0"/>
              </a:rPr>
              <a:t>, and St Valentine's Day is February 14th. On that day, people send </a:t>
            </a:r>
            <a:r>
              <a:rPr lang="en-US" b="1" dirty="0" smtClean="0">
                <a:solidFill>
                  <a:srgbClr val="FF0000"/>
                </a:solidFill>
                <a:latin typeface="Baskerville Old Face" pitchFamily="18" charset="0"/>
              </a:rPr>
              <a:t>Valentine cards </a:t>
            </a:r>
            <a:r>
              <a:rPr lang="en-US" dirty="0" smtClean="0">
                <a:solidFill>
                  <a:srgbClr val="FFFF00"/>
                </a:solidFill>
                <a:latin typeface="Baskerville Old Face" pitchFamily="18" charset="0"/>
              </a:rPr>
              <a:t>and </a:t>
            </a:r>
            <a:r>
              <a:rPr lang="en-US" b="1" dirty="0" smtClean="0">
                <a:solidFill>
                  <a:srgbClr val="FF0000"/>
                </a:solidFill>
                <a:latin typeface="Baskerville Old Face" pitchFamily="18" charset="0"/>
              </a:rPr>
              <a:t>presents</a:t>
            </a:r>
            <a:r>
              <a:rPr lang="en-US" dirty="0" smtClean="0">
                <a:solidFill>
                  <a:srgbClr val="FFFF00"/>
                </a:solidFill>
                <a:latin typeface="Baskerville Old Face" pitchFamily="18" charset="0"/>
              </a:rPr>
              <a:t> to their husbands, wives, boyfriends and girlfriends. You can also send a card to a person you don't know. But traditionally you must </a:t>
            </a:r>
            <a:r>
              <a:rPr lang="en-US" b="1" dirty="0" smtClean="0">
                <a:solidFill>
                  <a:srgbClr val="FF0000"/>
                </a:solidFill>
                <a:latin typeface="Baskerville Old Face" pitchFamily="18" charset="0"/>
              </a:rPr>
              <a:t>never write your name </a:t>
            </a:r>
            <a:r>
              <a:rPr lang="en-US" dirty="0" smtClean="0">
                <a:solidFill>
                  <a:srgbClr val="FFFF00"/>
                </a:solidFill>
                <a:latin typeface="Baskerville Old Face" pitchFamily="18" charset="0"/>
              </a:rPr>
              <a:t>on it. Some British newspapers have a page for Valentine's Day messages on </a:t>
            </a:r>
            <a:r>
              <a:rPr lang="en-US" dirty="0" err="1" smtClean="0">
                <a:solidFill>
                  <a:srgbClr val="FFFF00"/>
                </a:solidFill>
                <a:latin typeface="Baskerville Old Face" pitchFamily="18" charset="0"/>
              </a:rPr>
              <a:t>Februarv</a:t>
            </a:r>
            <a:r>
              <a:rPr lang="en-US" dirty="0" smtClean="0">
                <a:solidFill>
                  <a:srgbClr val="FFFF00"/>
                </a:solidFill>
                <a:latin typeface="Baskerville Old Face" pitchFamily="18" charset="0"/>
              </a:rPr>
              <a:t> 14th.</a:t>
            </a:r>
            <a:endParaRPr lang="ru-RU" dirty="0" smtClean="0">
              <a:solidFill>
                <a:srgbClr val="FFFF00"/>
              </a:solidFill>
            </a:endParaRP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reclaim-love-event-valentines-day-london-uk_379045.jpg"/>
          <p:cNvPicPr>
            <a:picLocks noGrp="1" noChangeAspect="1"/>
          </p:cNvPicPr>
          <p:nvPr>
            <p:ph idx="1"/>
          </p:nvPr>
        </p:nvPicPr>
        <p:blipFill>
          <a:blip r:embed="rId2" cstate="print"/>
          <a:stretch>
            <a:fillRect/>
          </a:stretch>
        </p:blipFill>
        <p:spPr>
          <a:xfrm>
            <a:off x="0" y="0"/>
            <a:ext cx="8309906" cy="5517232"/>
          </a:xfrm>
        </p:spPr>
      </p:pic>
      <p:pic>
        <p:nvPicPr>
          <p:cNvPr id="5" name="Рисунок 4" descr="sms-pozdravleniya-s-dnem-svyatogo-valentina.jpg"/>
          <p:cNvPicPr>
            <a:picLocks noChangeAspect="1"/>
          </p:cNvPicPr>
          <p:nvPr/>
        </p:nvPicPr>
        <p:blipFill>
          <a:blip r:embed="rId3" cstate="print"/>
          <a:stretch>
            <a:fillRect/>
          </a:stretch>
        </p:blipFill>
        <p:spPr>
          <a:xfrm>
            <a:off x="3347864" y="2504458"/>
            <a:ext cx="5796136" cy="4353542"/>
          </a:xfrm>
          <a:prstGeom prst="rect">
            <a:avLst/>
          </a:prstGeom>
        </p:spPr>
      </p:pic>
      <p:pic>
        <p:nvPicPr>
          <p:cNvPr id="6" name="Рисунок 5" descr="st_valentine.jpg"/>
          <p:cNvPicPr>
            <a:picLocks noChangeAspect="1"/>
          </p:cNvPicPr>
          <p:nvPr/>
        </p:nvPicPr>
        <p:blipFill>
          <a:blip r:embed="rId4" cstate="print"/>
          <a:stretch>
            <a:fillRect/>
          </a:stretch>
        </p:blipFill>
        <p:spPr>
          <a:xfrm>
            <a:off x="0" y="2132856"/>
            <a:ext cx="3315891" cy="47251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style.rotation</p:attrName>
                                        </p:attrNameLst>
                                      </p:cBhvr>
                                      <p:tavLst>
                                        <p:tav tm="0">
                                          <p:val>
                                            <p:fltVal val="720"/>
                                          </p:val>
                                        </p:tav>
                                        <p:tav tm="100000">
                                          <p:val>
                                            <p:fltVal val="0"/>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 calcmode="lin" valueType="num">
                                      <p:cBhvr>
                                        <p:cTn id="17"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6120680"/>
          </a:xfrm>
        </p:spPr>
        <p:txBody>
          <a:bodyPr>
            <a:normAutofit fontScale="92500" lnSpcReduction="10000"/>
          </a:bodyPr>
          <a:lstStyle/>
          <a:p>
            <a:pPr>
              <a:buNone/>
            </a:pPr>
            <a:r>
              <a:rPr lang="en-US" sz="2600" b="1" dirty="0" smtClean="0">
                <a:solidFill>
                  <a:srgbClr val="00B050"/>
                </a:solidFill>
                <a:latin typeface="Baskerville Old Face" pitchFamily="18" charset="0"/>
              </a:rPr>
              <a:t>MARCH</a:t>
            </a:r>
            <a:endParaRPr lang="ru-RU" sz="2600" b="1" dirty="0" smtClean="0">
              <a:solidFill>
                <a:srgbClr val="00B050"/>
              </a:solidFill>
            </a:endParaRPr>
          </a:p>
          <a:p>
            <a:pPr algn="ctr">
              <a:buNone/>
            </a:pPr>
            <a:r>
              <a:rPr lang="en-US" sz="3800" b="1" dirty="0" smtClean="0">
                <a:solidFill>
                  <a:srgbClr val="00B0F0"/>
                </a:solidFill>
                <a:latin typeface="Baskerville Old Face" pitchFamily="18" charset="0"/>
              </a:rPr>
              <a:t>St David's Day</a:t>
            </a:r>
            <a:endParaRPr lang="ru-RU" sz="3800" b="1" dirty="0" smtClean="0">
              <a:solidFill>
                <a:srgbClr val="00B0F0"/>
              </a:solidFill>
            </a:endParaRPr>
          </a:p>
          <a:p>
            <a:pPr>
              <a:buNone/>
            </a:pPr>
            <a:r>
              <a:rPr lang="en-US" dirty="0" smtClean="0">
                <a:latin typeface="Baskerville Old Face" pitchFamily="18" charset="0"/>
              </a:rPr>
              <a:t>		</a:t>
            </a:r>
            <a:r>
              <a:rPr lang="en-US" sz="4300" dirty="0" smtClean="0">
                <a:solidFill>
                  <a:srgbClr val="FFFF00"/>
                </a:solidFill>
                <a:latin typeface="Baskerville Old Face" pitchFamily="18" charset="0"/>
              </a:rPr>
              <a:t>March 1st is </a:t>
            </a:r>
            <a:r>
              <a:rPr lang="en-US" sz="4300" b="1" dirty="0" smtClean="0">
                <a:solidFill>
                  <a:srgbClr val="FF0000"/>
                </a:solidFill>
                <a:latin typeface="Baskerville Old Face" pitchFamily="18" charset="0"/>
              </a:rPr>
              <a:t>a very important day  for  Welsh people</a:t>
            </a:r>
            <a:r>
              <a:rPr lang="en-US" sz="4300" dirty="0" smtClean="0">
                <a:solidFill>
                  <a:srgbClr val="FFFF00"/>
                </a:solidFill>
                <a:latin typeface="Baskerville Old Face" pitchFamily="18" charset="0"/>
              </a:rPr>
              <a:t>. It's St David's Day. He's the "patron" or national saint of Wales.</a:t>
            </a:r>
            <a:endParaRPr lang="en-US" sz="4300" dirty="0" smtClean="0">
              <a:solidFill>
                <a:srgbClr val="FFFF00"/>
              </a:solidFill>
            </a:endParaRPr>
          </a:p>
          <a:p>
            <a:pPr>
              <a:buNone/>
            </a:pPr>
            <a:r>
              <a:rPr lang="en-US" sz="4300" dirty="0" smtClean="0">
                <a:solidFill>
                  <a:srgbClr val="FFFF00"/>
                </a:solidFill>
                <a:latin typeface="Baskerville Old Face" pitchFamily="18" charset="0"/>
              </a:rPr>
              <a:t>		On March 1st, the Welsh celebrate St David's Day and </a:t>
            </a:r>
            <a:r>
              <a:rPr lang="en-US" sz="4300" b="1" dirty="0" smtClean="0">
                <a:solidFill>
                  <a:srgbClr val="FF0000"/>
                </a:solidFill>
                <a:latin typeface="Baskerville Old Face" pitchFamily="18" charset="0"/>
              </a:rPr>
              <a:t>wear daffodils in the buttonholes of their coats or jackets.</a:t>
            </a:r>
            <a:endParaRPr lang="ru-RU" sz="4300" b="1" dirty="0" smtClean="0">
              <a:solidFill>
                <a:srgbClr val="FF0000"/>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TotalTime>
  <Words>53</Words>
  <Application>Microsoft Office PowerPoint</Application>
  <PresentationFormat>Экран (4:3)</PresentationFormat>
  <Paragraphs>54</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British Holidays: Customs  and  Traditions</vt:lpstr>
      <vt:lpstr> Some British customs and traditions are famous all over the world. Bowler hats, tea and talking about the weather, for example. But what about the others? </vt:lpstr>
      <vt:lpstr>   From Scotland to Cornwall, Britain is full of customs and traditions. A lot of them have very long histories. Some are funny and some are strange. But they're all interesting. They are all part of the British way of life. </vt:lpstr>
      <vt:lpstr> So many countries so many customs, an English proverb says.   The British have many traditions, manners &amp; customs of which they can be proud.</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British Customs  and  Traditions</dc:title>
  <dc:creator>Лилия</dc:creator>
  <cp:lastModifiedBy>Лилия</cp:lastModifiedBy>
  <cp:revision>27</cp:revision>
  <dcterms:created xsi:type="dcterms:W3CDTF">2012-10-22T16:55:54Z</dcterms:created>
  <dcterms:modified xsi:type="dcterms:W3CDTF">2012-10-25T22:24:01Z</dcterms:modified>
</cp:coreProperties>
</file>